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0" r:id="rId5"/>
    <p:sldId id="277" r:id="rId6"/>
    <p:sldId id="278" r:id="rId7"/>
    <p:sldId id="258" r:id="rId8"/>
    <p:sldId id="271" r:id="rId9"/>
    <p:sldId id="274" r:id="rId10"/>
    <p:sldId id="273" r:id="rId11"/>
    <p:sldId id="276" r:id="rId12"/>
    <p:sldId id="272" r:id="rId13"/>
    <p:sldId id="261" r:id="rId14"/>
    <p:sldId id="275" r:id="rId15"/>
    <p:sldId id="262" r:id="rId16"/>
    <p:sldId id="263" r:id="rId17"/>
    <p:sldId id="264" r:id="rId18"/>
    <p:sldId id="265" r:id="rId19"/>
    <p:sldId id="266" r:id="rId20"/>
    <p:sldId id="267" r:id="rId21"/>
    <p:sldId id="268"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20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A6C6-D724-4E63-A2ED-BB5B8B16F9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3751D5-670E-445F-A3CC-E3A0EFAE1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D546FB-1BF7-4D38-AEE8-CB2E59F317CE}"/>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74D85565-5B18-43BC-B3F8-F58724F06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CFD51F-6AF5-4381-8DE6-550064BD71D7}"/>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590732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89836-7BA3-4B7E-ACF7-4A29131AAE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E05A1-C70B-4CBA-8424-FF901979AF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5F714-1725-4CD1-8A0D-07074437849D}"/>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DDDB7240-40AD-42D3-8FCA-2C6F5B39C6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103F4-783F-4BBF-B80E-C0D76332CC7D}"/>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27140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EE71A-3DDB-4960-8D64-9664749F06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D69C4E-8A7B-4424-A48D-135222F7EE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44E76-28C6-4FB9-A0AF-DE798017286B}"/>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578882C1-98EA-43F1-9ACA-12D048DCB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6D1EB5-CD15-466F-97D3-35B1BE8EE472}"/>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27220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AD742-7734-436B-A095-C75BD7CA8D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D4296D-0A83-4278-96B0-176BD34DD4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23F63-294A-4056-BE52-FCC7EDA6E124}"/>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58DBC256-EA36-4D8F-AB66-58FA3CDE3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11AE24-9A59-463E-9584-03D63D3E8C3B}"/>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65190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DD15E-3282-4094-AC63-F9EE4AD33F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353563-8C2F-46CD-9641-7D89F8F118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999E8D-C4E1-4298-A536-B7BF29132F38}"/>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6FEB069F-AF8C-44E5-8B58-AE42E4894D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C5412-6BCB-472A-B9FE-C358D4CADE71}"/>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2064587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C06E-9686-4E3E-921C-80993F47BE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9217EB-948D-4CF2-A2B4-B2BE99B9DB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457524-387B-4686-BE82-79C0788A22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2B63D4-2413-49F6-BBB1-4F5506233241}"/>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6" name="Footer Placeholder 5">
            <a:extLst>
              <a:ext uri="{FF2B5EF4-FFF2-40B4-BE49-F238E27FC236}">
                <a16:creationId xmlns:a16="http://schemas.microsoft.com/office/drawing/2014/main" id="{70883DCB-C9E6-468A-B91C-13B9E55DED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D41505-213F-41A9-BD83-F7AF9FA87861}"/>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216674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BD976-1C94-4512-BB81-FB7EBCA7F3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9084BE-D446-460C-8F8F-DF4EE6739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5FB33D-5504-4A2B-9E39-33350600B1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D33349-E63E-4256-AB50-7E37256033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2352A6-3C7D-448B-BEBD-C92D36CA59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F7FF6C-1121-43EA-BC6E-3D389DE7DE5D}"/>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8" name="Footer Placeholder 7">
            <a:extLst>
              <a:ext uri="{FF2B5EF4-FFF2-40B4-BE49-F238E27FC236}">
                <a16:creationId xmlns:a16="http://schemas.microsoft.com/office/drawing/2014/main" id="{6B84FA90-F2D8-468B-AE39-60D8438D1D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F56463-3AE7-4A8A-9C34-162B7257CCC9}"/>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391654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0C7E7-191F-4FE6-A4D0-829A8D89ED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1E79FC-7369-41C3-BB7A-2A08BFDA3A2A}"/>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4" name="Footer Placeholder 3">
            <a:extLst>
              <a:ext uri="{FF2B5EF4-FFF2-40B4-BE49-F238E27FC236}">
                <a16:creationId xmlns:a16="http://schemas.microsoft.com/office/drawing/2014/main" id="{1D37DC71-5C21-40DE-B3E3-F245161EA5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085EBE-9C46-40D5-AFC6-9DBF38DFE666}"/>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48847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6DFFC9-F075-454B-BF99-F038427C414E}"/>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3" name="Footer Placeholder 2">
            <a:extLst>
              <a:ext uri="{FF2B5EF4-FFF2-40B4-BE49-F238E27FC236}">
                <a16:creationId xmlns:a16="http://schemas.microsoft.com/office/drawing/2014/main" id="{07E456CB-A40D-4A17-B0B8-4B7A92BB6A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F139BA-AD0C-439A-8F28-E50C848717FB}"/>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244899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C2E5-2CF6-40C9-8CEB-FAFF529880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17E469-C539-45F2-B26A-9BEC363D0B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6636EA-BE89-43A8-B578-D2A71CCDA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555488-1F56-4F31-BA5E-D00AC633B280}"/>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6" name="Footer Placeholder 5">
            <a:extLst>
              <a:ext uri="{FF2B5EF4-FFF2-40B4-BE49-F238E27FC236}">
                <a16:creationId xmlns:a16="http://schemas.microsoft.com/office/drawing/2014/main" id="{CFCAFD05-5C09-447F-A371-18ED956B23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B6C721-5424-462F-B19C-4C028DC9242F}"/>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102773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4D1D6-8F41-493E-8345-D51047672E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C02060-BA24-4ABE-9E2A-B4EA9F501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7F17D0-B671-45F0-9ADE-ED467A4B0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F8953-BC30-4548-86BD-CAD1FB0BAF94}"/>
              </a:ext>
            </a:extLst>
          </p:cNvPr>
          <p:cNvSpPr>
            <a:spLocks noGrp="1"/>
          </p:cNvSpPr>
          <p:nvPr>
            <p:ph type="dt" sz="half" idx="10"/>
          </p:nvPr>
        </p:nvSpPr>
        <p:spPr/>
        <p:txBody>
          <a:bodyPr/>
          <a:lstStyle/>
          <a:p>
            <a:fld id="{26B31404-F371-4D4B-9264-FF18B78F3887}" type="datetimeFigureOut">
              <a:rPr lang="en-US" smtClean="0"/>
              <a:t>3/1/2023</a:t>
            </a:fld>
            <a:endParaRPr lang="en-US"/>
          </a:p>
        </p:txBody>
      </p:sp>
      <p:sp>
        <p:nvSpPr>
          <p:cNvPr id="6" name="Footer Placeholder 5">
            <a:extLst>
              <a:ext uri="{FF2B5EF4-FFF2-40B4-BE49-F238E27FC236}">
                <a16:creationId xmlns:a16="http://schemas.microsoft.com/office/drawing/2014/main" id="{672024C9-7D8D-4761-A599-286A2E6E53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FC9D6B-0A21-4597-9048-C446F0BC2003}"/>
              </a:ext>
            </a:extLst>
          </p:cNvPr>
          <p:cNvSpPr>
            <a:spLocks noGrp="1"/>
          </p:cNvSpPr>
          <p:nvPr>
            <p:ph type="sldNum" sz="quarter" idx="12"/>
          </p:nvPr>
        </p:nvSpPr>
        <p:spPr/>
        <p:txBody>
          <a:bodyPr/>
          <a:lstStyle/>
          <a:p>
            <a:fld id="{03301208-BC9C-41E9-8897-A225F99C0199}" type="slidenum">
              <a:rPr lang="en-US" smtClean="0"/>
              <a:t>‹#›</a:t>
            </a:fld>
            <a:endParaRPr lang="en-US"/>
          </a:p>
        </p:txBody>
      </p:sp>
    </p:spTree>
    <p:extLst>
      <p:ext uri="{BB962C8B-B14F-4D97-AF65-F5344CB8AC3E}">
        <p14:creationId xmlns:p14="http://schemas.microsoft.com/office/powerpoint/2010/main" val="91730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E300CD-A6C9-41BC-AEE5-00F8262C7B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FEAF17-82FF-484D-B886-91EC6CBA6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202CFA-1DD4-4EAC-8CCC-8DA43A9D74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31404-F371-4D4B-9264-FF18B78F3887}" type="datetimeFigureOut">
              <a:rPr lang="en-US" smtClean="0"/>
              <a:t>3/1/2023</a:t>
            </a:fld>
            <a:endParaRPr lang="en-US"/>
          </a:p>
        </p:txBody>
      </p:sp>
      <p:sp>
        <p:nvSpPr>
          <p:cNvPr id="5" name="Footer Placeholder 4">
            <a:extLst>
              <a:ext uri="{FF2B5EF4-FFF2-40B4-BE49-F238E27FC236}">
                <a16:creationId xmlns:a16="http://schemas.microsoft.com/office/drawing/2014/main" id="{B1AB2BE0-C036-4C55-A202-A68E33BC0E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12958E-8601-4B65-BD68-10FABDC648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01208-BC9C-41E9-8897-A225F99C0199}" type="slidenum">
              <a:rPr lang="en-US" smtClean="0"/>
              <a:t>‹#›</a:t>
            </a:fld>
            <a:endParaRPr lang="en-US"/>
          </a:p>
        </p:txBody>
      </p:sp>
    </p:spTree>
    <p:extLst>
      <p:ext uri="{BB962C8B-B14F-4D97-AF65-F5344CB8AC3E}">
        <p14:creationId xmlns:p14="http://schemas.microsoft.com/office/powerpoint/2010/main" val="3708233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crubmomof2@gmail.com" TargetMode="External"/><Relationship Id="rId2" Type="http://schemas.openxmlformats.org/officeDocument/2006/relationships/hyperlink" Target="mailto:kthompson@nwti.edu" TargetMode="External"/><Relationship Id="rId1" Type="http://schemas.openxmlformats.org/officeDocument/2006/relationships/slideLayout" Target="../slideLayouts/slideLayout4.xml"/><Relationship Id="rId6" Type="http://schemas.openxmlformats.org/officeDocument/2006/relationships/hyperlink" Target="https://www.facebook.com/NYMinuteResume" TargetMode="External"/><Relationship Id="rId5" Type="http://schemas.openxmlformats.org/officeDocument/2006/relationships/hyperlink" Target="mailto:richardfruscione@hotmail.com" TargetMode="External"/><Relationship Id="rId4" Type="http://schemas.openxmlformats.org/officeDocument/2006/relationships/hyperlink" Target="mailto:richard.fruscione@kbcc.cuny.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B0599-91DD-47B9-8023-0FA3909EDB18}"/>
              </a:ext>
            </a:extLst>
          </p:cNvPr>
          <p:cNvSpPr>
            <a:spLocks noGrp="1"/>
          </p:cNvSpPr>
          <p:nvPr>
            <p:ph type="title"/>
          </p:nvPr>
        </p:nvSpPr>
        <p:spPr>
          <a:xfrm>
            <a:off x="838200" y="365125"/>
            <a:ext cx="10515600" cy="2369686"/>
          </a:xfrm>
        </p:spPr>
        <p:txBody>
          <a:bodyPr>
            <a:normAutofit/>
          </a:bodyPr>
          <a:lstStyle/>
          <a:p>
            <a:r>
              <a:rPr lang="en-US" dirty="0"/>
              <a:t>Job Hunt, Resume and Interviews: Teaching</a:t>
            </a:r>
            <a:br>
              <a:rPr lang="en-US" dirty="0"/>
            </a:br>
            <a:r>
              <a:rPr lang="en-US" dirty="0"/>
              <a:t>Students How to Land their Dream Job</a:t>
            </a:r>
          </a:p>
        </p:txBody>
      </p:sp>
      <p:sp>
        <p:nvSpPr>
          <p:cNvPr id="3" name="Subtitle 2">
            <a:extLst>
              <a:ext uri="{FF2B5EF4-FFF2-40B4-BE49-F238E27FC236}">
                <a16:creationId xmlns:a16="http://schemas.microsoft.com/office/drawing/2014/main" id="{E60A7D29-171E-419D-A622-DD471CA60DCD}"/>
              </a:ext>
            </a:extLst>
          </p:cNvPr>
          <p:cNvSpPr>
            <a:spLocks noGrp="1"/>
          </p:cNvSpPr>
          <p:nvPr>
            <p:ph sz="half" idx="1"/>
          </p:nvPr>
        </p:nvSpPr>
        <p:spPr>
          <a:xfrm>
            <a:off x="838200" y="2734811"/>
            <a:ext cx="5181600" cy="3442152"/>
          </a:xfrm>
        </p:spPr>
        <p:txBody>
          <a:bodyPr>
            <a:normAutofit/>
          </a:bodyPr>
          <a:lstStyle/>
          <a:p>
            <a:pPr marL="0" indent="0">
              <a:buNone/>
            </a:pPr>
            <a:r>
              <a:rPr lang="en-US" sz="1800" dirty="0"/>
              <a:t>Kendra Thompson, AGS, CST, ST-R </a:t>
            </a:r>
          </a:p>
          <a:p>
            <a:pPr marL="0" indent="0">
              <a:buNone/>
            </a:pPr>
            <a:r>
              <a:rPr lang="en-US" sz="1800" dirty="0"/>
              <a:t>Surgical Technology Program Director </a:t>
            </a:r>
          </a:p>
          <a:p>
            <a:pPr marL="0" indent="0">
              <a:buNone/>
            </a:pPr>
            <a:r>
              <a:rPr lang="en-US" sz="1800" dirty="0"/>
              <a:t>Northwest Technical Institute</a:t>
            </a:r>
          </a:p>
          <a:p>
            <a:endParaRPr lang="en-US" dirty="0"/>
          </a:p>
          <a:p>
            <a:endParaRPr lang="en-US" dirty="0"/>
          </a:p>
        </p:txBody>
      </p:sp>
      <p:sp>
        <p:nvSpPr>
          <p:cNvPr id="4" name="Content Placeholder 3">
            <a:extLst>
              <a:ext uri="{FF2B5EF4-FFF2-40B4-BE49-F238E27FC236}">
                <a16:creationId xmlns:a16="http://schemas.microsoft.com/office/drawing/2014/main" id="{CB8CA4FB-BA2D-404A-A207-FACDB6394D14}"/>
              </a:ext>
            </a:extLst>
          </p:cNvPr>
          <p:cNvSpPr>
            <a:spLocks noGrp="1"/>
          </p:cNvSpPr>
          <p:nvPr>
            <p:ph sz="half" idx="2"/>
          </p:nvPr>
        </p:nvSpPr>
        <p:spPr>
          <a:xfrm>
            <a:off x="6172200" y="2583809"/>
            <a:ext cx="5181600" cy="3593154"/>
          </a:xfrm>
        </p:spPr>
        <p:txBody>
          <a:bodyPr>
            <a:normAutofit/>
          </a:bodyPr>
          <a:lstStyle/>
          <a:p>
            <a:pPr marL="0" indent="0">
              <a:lnSpc>
                <a:spcPct val="100000"/>
              </a:lnSpc>
              <a:buNone/>
            </a:pPr>
            <a:r>
              <a:rPr lang="en-US" sz="1800" dirty="0"/>
              <a:t>Richard Fruscione, MA, CST, FAST</a:t>
            </a:r>
          </a:p>
          <a:p>
            <a:pPr marL="0" indent="0">
              <a:lnSpc>
                <a:spcPct val="100000"/>
              </a:lnSpc>
              <a:buNone/>
            </a:pPr>
            <a:r>
              <a:rPr lang="en-US" sz="1800" dirty="0"/>
              <a:t>Associate Professor and Chairperson of the</a:t>
            </a:r>
          </a:p>
          <a:p>
            <a:pPr marL="0" indent="0">
              <a:lnSpc>
                <a:spcPct val="100000"/>
              </a:lnSpc>
              <a:buNone/>
            </a:pPr>
            <a:r>
              <a:rPr lang="en-US" sz="1800" dirty="0"/>
              <a:t>Department of Allied Health, Mental Health and Human Services</a:t>
            </a:r>
          </a:p>
          <a:p>
            <a:pPr marL="0" indent="0">
              <a:lnSpc>
                <a:spcPct val="100000"/>
              </a:lnSpc>
              <a:buNone/>
            </a:pPr>
            <a:r>
              <a:rPr lang="en-US" sz="1800" dirty="0"/>
              <a:t>Kingsborough Community College City University of New York</a:t>
            </a:r>
          </a:p>
          <a:p>
            <a:endParaRPr lang="en-US" dirty="0"/>
          </a:p>
        </p:txBody>
      </p:sp>
    </p:spTree>
    <p:extLst>
      <p:ext uri="{BB962C8B-B14F-4D97-AF65-F5344CB8AC3E}">
        <p14:creationId xmlns:p14="http://schemas.microsoft.com/office/powerpoint/2010/main" val="158420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2520-BF19-4974-8071-1C8B010E023E}"/>
              </a:ext>
            </a:extLst>
          </p:cNvPr>
          <p:cNvSpPr>
            <a:spLocks noGrp="1"/>
          </p:cNvSpPr>
          <p:nvPr>
            <p:ph type="title"/>
          </p:nvPr>
        </p:nvSpPr>
        <p:spPr/>
        <p:txBody>
          <a:bodyPr/>
          <a:lstStyle/>
          <a:p>
            <a:r>
              <a:rPr lang="en-US" sz="4400" dirty="0"/>
              <a:t>Two sets of eyes are better than one</a:t>
            </a:r>
            <a:endParaRPr lang="en-US" dirty="0"/>
          </a:p>
        </p:txBody>
      </p:sp>
      <p:sp>
        <p:nvSpPr>
          <p:cNvPr id="3" name="Content Placeholder 2">
            <a:extLst>
              <a:ext uri="{FF2B5EF4-FFF2-40B4-BE49-F238E27FC236}">
                <a16:creationId xmlns:a16="http://schemas.microsoft.com/office/drawing/2014/main" id="{57896EA1-5D0E-4E04-BB8B-5193F5431A72}"/>
              </a:ext>
            </a:extLst>
          </p:cNvPr>
          <p:cNvSpPr>
            <a:spLocks noGrp="1"/>
          </p:cNvSpPr>
          <p:nvPr>
            <p:ph idx="1"/>
          </p:nvPr>
        </p:nvSpPr>
        <p:spPr/>
        <p:txBody>
          <a:bodyPr>
            <a:normAutofit fontScale="92500" lnSpcReduction="20000"/>
          </a:bodyPr>
          <a:lstStyle/>
          <a:p>
            <a:pPr marL="0" indent="0">
              <a:buNone/>
            </a:pPr>
            <a:r>
              <a:rPr lang="en-US" dirty="0"/>
              <a:t>Review </a:t>
            </a:r>
          </a:p>
          <a:p>
            <a:endParaRPr lang="en-US" dirty="0"/>
          </a:p>
          <a:p>
            <a:pPr marL="0" indent="0">
              <a:buNone/>
            </a:pPr>
            <a:r>
              <a:rPr lang="en-US" dirty="0"/>
              <a:t>Proofread</a:t>
            </a:r>
          </a:p>
          <a:p>
            <a:pPr marL="0" indent="0">
              <a:buNone/>
            </a:pPr>
            <a:r>
              <a:rPr lang="en-US" dirty="0"/>
              <a:t>Proofread again</a:t>
            </a:r>
          </a:p>
          <a:p>
            <a:pPr marL="0" indent="0">
              <a:buNone/>
            </a:pPr>
            <a:r>
              <a:rPr lang="en-US" dirty="0"/>
              <a:t>Read it out loud</a:t>
            </a:r>
          </a:p>
          <a:p>
            <a:pPr marL="0" indent="0">
              <a:buNone/>
            </a:pPr>
            <a:r>
              <a:rPr lang="en-US" dirty="0"/>
              <a:t>Read it to a friend or family</a:t>
            </a:r>
          </a:p>
          <a:p>
            <a:endParaRPr lang="en-US" dirty="0"/>
          </a:p>
          <a:p>
            <a:pPr marL="0" indent="0">
              <a:buNone/>
            </a:pPr>
            <a:r>
              <a:rPr lang="en-US" dirty="0"/>
              <a:t>Spell check…</a:t>
            </a:r>
          </a:p>
          <a:p>
            <a:pPr marL="0" indent="0">
              <a:buNone/>
            </a:pPr>
            <a:r>
              <a:rPr lang="en-US" dirty="0"/>
              <a:t>the old fashioned way…do not rely</a:t>
            </a:r>
          </a:p>
          <a:p>
            <a:pPr marL="0" indent="0">
              <a:buNone/>
            </a:pPr>
            <a:r>
              <a:rPr lang="en-US" dirty="0"/>
              <a:t>On Microsoft Word….</a:t>
            </a:r>
            <a:r>
              <a:rPr lang="en-US" sz="2000" dirty="0"/>
              <a:t>REMEMBER that-</a:t>
            </a:r>
          </a:p>
          <a:p>
            <a:pPr marL="0" indent="0">
              <a:buNone/>
            </a:pPr>
            <a:r>
              <a:rPr lang="en-US" sz="2000" dirty="0"/>
              <a:t>Hemostasis changes to homeostasis</a:t>
            </a:r>
          </a:p>
          <a:p>
            <a:endParaRPr lang="en-US" dirty="0"/>
          </a:p>
        </p:txBody>
      </p:sp>
      <p:pic>
        <p:nvPicPr>
          <p:cNvPr id="4" name="Picture 3" descr="areudrunk.jpg">
            <a:extLst>
              <a:ext uri="{FF2B5EF4-FFF2-40B4-BE49-F238E27FC236}">
                <a16:creationId xmlns:a16="http://schemas.microsoft.com/office/drawing/2014/main" id="{F0206D2B-8A33-4110-9308-D72E1C6C2C48}"/>
              </a:ext>
            </a:extLst>
          </p:cNvPr>
          <p:cNvPicPr>
            <a:picLocks noChangeAspect="1"/>
          </p:cNvPicPr>
          <p:nvPr/>
        </p:nvPicPr>
        <p:blipFill>
          <a:blip r:embed="rId2" cstate="print"/>
          <a:stretch>
            <a:fillRect/>
          </a:stretch>
        </p:blipFill>
        <p:spPr>
          <a:xfrm>
            <a:off x="7090110" y="1825625"/>
            <a:ext cx="3990975" cy="4714875"/>
          </a:xfrm>
          <a:prstGeom prst="rect">
            <a:avLst/>
          </a:prstGeom>
        </p:spPr>
      </p:pic>
    </p:spTree>
    <p:extLst>
      <p:ext uri="{BB962C8B-B14F-4D97-AF65-F5344CB8AC3E}">
        <p14:creationId xmlns:p14="http://schemas.microsoft.com/office/powerpoint/2010/main" val="422775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0B248-10A1-447E-B76B-CD80DC7521B5}"/>
              </a:ext>
            </a:extLst>
          </p:cNvPr>
          <p:cNvSpPr>
            <a:spLocks noGrp="1"/>
          </p:cNvSpPr>
          <p:nvPr>
            <p:ph type="title"/>
          </p:nvPr>
        </p:nvSpPr>
        <p:spPr/>
        <p:txBody>
          <a:bodyPr/>
          <a:lstStyle/>
          <a:p>
            <a:r>
              <a:rPr lang="en-US" dirty="0"/>
              <a:t>Journaling</a:t>
            </a:r>
          </a:p>
        </p:txBody>
      </p:sp>
      <p:sp>
        <p:nvSpPr>
          <p:cNvPr id="3" name="Content Placeholder 2">
            <a:extLst>
              <a:ext uri="{FF2B5EF4-FFF2-40B4-BE49-F238E27FC236}">
                <a16:creationId xmlns:a16="http://schemas.microsoft.com/office/drawing/2014/main" id="{BF607B7D-A5A4-41E7-9D02-7549256EBB8C}"/>
              </a:ext>
            </a:extLst>
          </p:cNvPr>
          <p:cNvSpPr>
            <a:spLocks noGrp="1"/>
          </p:cNvSpPr>
          <p:nvPr>
            <p:ph idx="1"/>
          </p:nvPr>
        </p:nvSpPr>
        <p:spPr>
          <a:xfrm>
            <a:off x="252663" y="1419726"/>
            <a:ext cx="11939337" cy="5438274"/>
          </a:xfrm>
        </p:spPr>
        <p:txBody>
          <a:bodyPr>
            <a:normAutofit fontScale="55000" lnSpcReduction="20000"/>
          </a:bodyPr>
          <a:lstStyle/>
          <a:p>
            <a:r>
              <a:rPr lang="en-US" dirty="0"/>
              <a:t>Journal</a:t>
            </a:r>
          </a:p>
          <a:p>
            <a:pPr algn="l"/>
            <a:r>
              <a:rPr lang="en-US" sz="2800" dirty="0"/>
              <a:t>CONTACT Name:	</a:t>
            </a:r>
          </a:p>
          <a:p>
            <a:r>
              <a:rPr lang="en-US" sz="2800" dirty="0"/>
              <a:t>date of 1</a:t>
            </a:r>
            <a:r>
              <a:rPr lang="en-US" sz="2800" baseline="30000" dirty="0"/>
              <a:t>st</a:t>
            </a:r>
            <a:r>
              <a:rPr lang="en-US" sz="2800" dirty="0"/>
              <a:t> contact:			</a:t>
            </a:r>
          </a:p>
          <a:p>
            <a:pPr algn="l"/>
            <a:r>
              <a:rPr lang="en-US" sz="2800" dirty="0"/>
              <a:t>Phone number:				</a:t>
            </a:r>
          </a:p>
          <a:p>
            <a:pPr algn="l"/>
            <a:r>
              <a:rPr lang="en-US" sz="2800" dirty="0"/>
              <a:t>Email address:</a:t>
            </a:r>
          </a:p>
          <a:p>
            <a:pPr algn="l"/>
            <a:r>
              <a:rPr lang="en-US" sz="2800" dirty="0"/>
              <a:t>Hospital/Employer:</a:t>
            </a:r>
          </a:p>
          <a:p>
            <a:pPr algn="l"/>
            <a:r>
              <a:rPr lang="en-US" sz="2800" dirty="0"/>
              <a:t>Address:</a:t>
            </a:r>
          </a:p>
          <a:p>
            <a:pPr algn="l"/>
            <a:r>
              <a:rPr lang="en-US" sz="2800" dirty="0"/>
              <a:t>5 facts about the employer:</a:t>
            </a:r>
          </a:p>
          <a:p>
            <a:pPr algn="l"/>
            <a:r>
              <a:rPr lang="en-US" sz="2000" dirty="0"/>
              <a:t>1.</a:t>
            </a:r>
          </a:p>
          <a:p>
            <a:pPr algn="l"/>
            <a:r>
              <a:rPr lang="en-US" sz="2000" dirty="0"/>
              <a:t>2.</a:t>
            </a:r>
          </a:p>
          <a:p>
            <a:pPr algn="l"/>
            <a:r>
              <a:rPr lang="en-US" sz="2000" dirty="0"/>
              <a:t>3.</a:t>
            </a:r>
          </a:p>
          <a:p>
            <a:pPr algn="l"/>
            <a:r>
              <a:rPr lang="en-US" sz="2000" dirty="0"/>
              <a:t>4.</a:t>
            </a:r>
          </a:p>
          <a:p>
            <a:pPr algn="l"/>
            <a:r>
              <a:rPr lang="en-US" sz="2000" dirty="0"/>
              <a:t>5.</a:t>
            </a:r>
          </a:p>
          <a:p>
            <a:pPr algn="l"/>
            <a:r>
              <a:rPr lang="en-US" sz="3600" dirty="0"/>
              <a:t>FOLLOW UP:</a:t>
            </a:r>
          </a:p>
          <a:p>
            <a:pPr algn="l"/>
            <a:r>
              <a:rPr lang="en-US" sz="2800" dirty="0"/>
              <a:t>Date:</a:t>
            </a:r>
          </a:p>
          <a:p>
            <a:pPr algn="l"/>
            <a:r>
              <a:rPr lang="en-US" sz="2800" dirty="0"/>
              <a:t>Email/letter/phone call</a:t>
            </a:r>
          </a:p>
          <a:p>
            <a:pPr algn="l"/>
            <a:r>
              <a:rPr lang="en-US" sz="2800" dirty="0"/>
              <a:t>Result:</a:t>
            </a:r>
          </a:p>
          <a:p>
            <a:pPr algn="l"/>
            <a:r>
              <a:rPr lang="en-US" sz="2800" dirty="0"/>
              <a:t>INTERVIEW SCHEDULED:</a:t>
            </a:r>
          </a:p>
          <a:p>
            <a:pPr algn="l"/>
            <a:r>
              <a:rPr lang="en-US" sz="2800" dirty="0"/>
              <a:t>Key takeaways from interview:</a:t>
            </a:r>
          </a:p>
          <a:p>
            <a:endParaRPr lang="en-US" dirty="0"/>
          </a:p>
        </p:txBody>
      </p:sp>
    </p:spTree>
    <p:extLst>
      <p:ext uri="{BB962C8B-B14F-4D97-AF65-F5344CB8AC3E}">
        <p14:creationId xmlns:p14="http://schemas.microsoft.com/office/powerpoint/2010/main" val="26991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D5C24-B0D4-4CBD-8FD3-8E0F6F8E8E12}"/>
              </a:ext>
            </a:extLst>
          </p:cNvPr>
          <p:cNvSpPr>
            <a:spLocks noGrp="1"/>
          </p:cNvSpPr>
          <p:nvPr>
            <p:ph type="title"/>
          </p:nvPr>
        </p:nvSpPr>
        <p:spPr>
          <a:xfrm>
            <a:off x="324854" y="457200"/>
            <a:ext cx="11670630" cy="2117558"/>
          </a:xfrm>
        </p:spPr>
        <p:txBody>
          <a:bodyPr>
            <a:normAutofit fontScale="90000"/>
          </a:bodyPr>
          <a:lstStyle/>
          <a:p>
            <a:pPr marL="0" indent="0" algn="ctr">
              <a:buNone/>
            </a:pPr>
            <a:r>
              <a:rPr lang="en-US" b="1" dirty="0"/>
              <a:t>Personal Branding</a:t>
            </a:r>
            <a:br>
              <a:rPr lang="en-US" dirty="0"/>
            </a:br>
            <a:r>
              <a:rPr lang="en-US" dirty="0"/>
              <a:t>Social Media Platforms</a:t>
            </a:r>
            <a:br>
              <a:rPr lang="en-US" dirty="0"/>
            </a:br>
            <a:br>
              <a:rPr lang="en-US" dirty="0"/>
            </a:br>
            <a:endParaRPr lang="en-US" dirty="0"/>
          </a:p>
        </p:txBody>
      </p:sp>
      <p:sp>
        <p:nvSpPr>
          <p:cNvPr id="3" name="Content Placeholder 2">
            <a:extLst>
              <a:ext uri="{FF2B5EF4-FFF2-40B4-BE49-F238E27FC236}">
                <a16:creationId xmlns:a16="http://schemas.microsoft.com/office/drawing/2014/main" id="{62458090-6FB6-457F-8EB1-14E37ED2D5EF}"/>
              </a:ext>
            </a:extLst>
          </p:cNvPr>
          <p:cNvSpPr>
            <a:spLocks noGrp="1"/>
          </p:cNvSpPr>
          <p:nvPr>
            <p:ph sz="half" idx="1"/>
          </p:nvPr>
        </p:nvSpPr>
        <p:spPr>
          <a:xfrm>
            <a:off x="324854" y="1684421"/>
            <a:ext cx="4559968" cy="4492541"/>
          </a:xfrm>
        </p:spPr>
        <p:txBody>
          <a:bodyPr>
            <a:normAutofit/>
          </a:bodyPr>
          <a:lstStyle/>
          <a:p>
            <a:pPr marL="0" indent="0">
              <a:buNone/>
            </a:pPr>
            <a:r>
              <a:rPr lang="en-US" sz="3600" b="1" dirty="0">
                <a:solidFill>
                  <a:srgbClr val="00B050"/>
                </a:solidFill>
              </a:rPr>
              <a:t>DO</a:t>
            </a:r>
          </a:p>
          <a:p>
            <a:r>
              <a:rPr lang="en-US" dirty="0"/>
              <a:t>Professional look	</a:t>
            </a:r>
          </a:p>
          <a:p>
            <a:r>
              <a:rPr lang="en-US" dirty="0"/>
              <a:t>Interest in Surgery</a:t>
            </a:r>
          </a:p>
          <a:p>
            <a:r>
              <a:rPr lang="en-US" dirty="0"/>
              <a:t>Positivity</a:t>
            </a:r>
          </a:p>
        </p:txBody>
      </p:sp>
      <p:sp>
        <p:nvSpPr>
          <p:cNvPr id="4" name="Content Placeholder 3">
            <a:extLst>
              <a:ext uri="{FF2B5EF4-FFF2-40B4-BE49-F238E27FC236}">
                <a16:creationId xmlns:a16="http://schemas.microsoft.com/office/drawing/2014/main" id="{ACBF5D5B-CEF3-480C-8335-F89DA591C6EB}"/>
              </a:ext>
            </a:extLst>
          </p:cNvPr>
          <p:cNvSpPr>
            <a:spLocks noGrp="1"/>
          </p:cNvSpPr>
          <p:nvPr>
            <p:ph sz="half" idx="2"/>
          </p:nvPr>
        </p:nvSpPr>
        <p:spPr>
          <a:xfrm>
            <a:off x="4343401" y="1491916"/>
            <a:ext cx="7010400" cy="4685047"/>
          </a:xfrm>
        </p:spPr>
        <p:txBody>
          <a:bodyPr>
            <a:normAutofit/>
          </a:bodyPr>
          <a:lstStyle/>
          <a:p>
            <a:pPr marL="0" indent="0">
              <a:buNone/>
            </a:pPr>
            <a:r>
              <a:rPr lang="en-US" sz="3600" b="1" dirty="0">
                <a:solidFill>
                  <a:srgbClr val="FF0000"/>
                </a:solidFill>
              </a:rPr>
              <a:t>DON’T</a:t>
            </a:r>
          </a:p>
          <a:p>
            <a:r>
              <a:rPr lang="en-US" dirty="0"/>
              <a:t>Keg stands/drinking/smoking references</a:t>
            </a:r>
          </a:p>
          <a:p>
            <a:r>
              <a:rPr lang="en-US" dirty="0"/>
              <a:t>Strong Political Statements</a:t>
            </a:r>
          </a:p>
          <a:p>
            <a:r>
              <a:rPr lang="en-US" dirty="0"/>
              <a:t>Negative work/customer experiences</a:t>
            </a:r>
          </a:p>
          <a:p>
            <a:r>
              <a:rPr lang="en-US" dirty="0"/>
              <a:t>Irrelevant viral content/spam</a:t>
            </a:r>
          </a:p>
        </p:txBody>
      </p:sp>
      <p:pic>
        <p:nvPicPr>
          <p:cNvPr id="5" name="Picture 4">
            <a:extLst>
              <a:ext uri="{FF2B5EF4-FFF2-40B4-BE49-F238E27FC236}">
                <a16:creationId xmlns:a16="http://schemas.microsoft.com/office/drawing/2014/main" id="{6C469C25-B63A-4C45-BECB-284F178BAD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8021" y="4098067"/>
            <a:ext cx="4680284" cy="2808060"/>
          </a:xfrm>
          <a:prstGeom prst="rect">
            <a:avLst/>
          </a:prstGeom>
        </p:spPr>
      </p:pic>
    </p:spTree>
    <p:extLst>
      <p:ext uri="{BB962C8B-B14F-4D97-AF65-F5344CB8AC3E}">
        <p14:creationId xmlns:p14="http://schemas.microsoft.com/office/powerpoint/2010/main" val="1912510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E05A4-AC73-4DBC-B516-798A9D536D94}"/>
              </a:ext>
            </a:extLst>
          </p:cNvPr>
          <p:cNvSpPr>
            <a:spLocks noGrp="1"/>
          </p:cNvSpPr>
          <p:nvPr>
            <p:ph type="title"/>
          </p:nvPr>
        </p:nvSpPr>
        <p:spPr/>
        <p:txBody>
          <a:bodyPr/>
          <a:lstStyle/>
          <a:p>
            <a:pPr algn="ctr"/>
            <a:r>
              <a:rPr lang="en-US" b="1" dirty="0"/>
              <a:t>Interview</a:t>
            </a:r>
          </a:p>
        </p:txBody>
      </p:sp>
      <p:sp>
        <p:nvSpPr>
          <p:cNvPr id="3" name="Content Placeholder 2">
            <a:extLst>
              <a:ext uri="{FF2B5EF4-FFF2-40B4-BE49-F238E27FC236}">
                <a16:creationId xmlns:a16="http://schemas.microsoft.com/office/drawing/2014/main" id="{B3FAF719-1DC0-4288-9D55-59AE9FA4C1B1}"/>
              </a:ext>
            </a:extLst>
          </p:cNvPr>
          <p:cNvSpPr>
            <a:spLocks noGrp="1"/>
          </p:cNvSpPr>
          <p:nvPr>
            <p:ph idx="1"/>
          </p:nvPr>
        </p:nvSpPr>
        <p:spPr>
          <a:xfrm>
            <a:off x="288758" y="1825625"/>
            <a:ext cx="11065042" cy="4351338"/>
          </a:xfrm>
        </p:spPr>
        <p:txBody>
          <a:bodyPr/>
          <a:lstStyle/>
          <a:p>
            <a:r>
              <a:rPr lang="en-US" dirty="0"/>
              <a:t>Preparation</a:t>
            </a:r>
          </a:p>
          <a:p>
            <a:pPr lvl="1"/>
            <a:r>
              <a:rPr lang="en-US" dirty="0"/>
              <a:t>Script for interview responses</a:t>
            </a:r>
          </a:p>
          <a:p>
            <a:pPr lvl="1"/>
            <a:r>
              <a:rPr lang="en-US" dirty="0"/>
              <a:t>Expect the unexpected</a:t>
            </a:r>
          </a:p>
          <a:p>
            <a:pPr lvl="1"/>
            <a:r>
              <a:rPr lang="en-US" dirty="0"/>
              <a:t>Be prepared to ask questions</a:t>
            </a:r>
          </a:p>
          <a:p>
            <a:r>
              <a:rPr lang="en-US" dirty="0"/>
              <a:t>Dress Code / Body Language</a:t>
            </a:r>
          </a:p>
          <a:p>
            <a:r>
              <a:rPr lang="en-US" dirty="0"/>
              <a:t>Dress your wage</a:t>
            </a:r>
          </a:p>
          <a:p>
            <a:r>
              <a:rPr lang="en-US" dirty="0"/>
              <a:t>Positive spin on negative information</a:t>
            </a:r>
          </a:p>
          <a:p>
            <a:r>
              <a:rPr lang="en-US" dirty="0"/>
              <a:t>Never Lie!</a:t>
            </a:r>
          </a:p>
        </p:txBody>
      </p:sp>
      <p:pic>
        <p:nvPicPr>
          <p:cNvPr id="4" name="Picture 3">
            <a:extLst>
              <a:ext uri="{FF2B5EF4-FFF2-40B4-BE49-F238E27FC236}">
                <a16:creationId xmlns:a16="http://schemas.microsoft.com/office/drawing/2014/main" id="{75AA9621-69F7-4B56-A9AA-9F9D2E81F2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0032" y="1825624"/>
            <a:ext cx="5321968" cy="5429417"/>
          </a:xfrm>
          <a:prstGeom prst="rect">
            <a:avLst/>
          </a:prstGeom>
        </p:spPr>
      </p:pic>
    </p:spTree>
    <p:extLst>
      <p:ext uri="{BB962C8B-B14F-4D97-AF65-F5344CB8AC3E}">
        <p14:creationId xmlns:p14="http://schemas.microsoft.com/office/powerpoint/2010/main" val="2111865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83399-F1FE-44B6-8B66-62FD3A073A53}"/>
              </a:ext>
            </a:extLst>
          </p:cNvPr>
          <p:cNvSpPr>
            <a:spLocks noGrp="1"/>
          </p:cNvSpPr>
          <p:nvPr>
            <p:ph type="title"/>
          </p:nvPr>
        </p:nvSpPr>
        <p:spPr/>
        <p:txBody>
          <a:bodyPr/>
          <a:lstStyle/>
          <a:p>
            <a:r>
              <a:rPr lang="en-US" dirty="0"/>
              <a:t>Thank you letters / follow ups</a:t>
            </a:r>
          </a:p>
        </p:txBody>
      </p:sp>
      <p:sp>
        <p:nvSpPr>
          <p:cNvPr id="3" name="Content Placeholder 2">
            <a:extLst>
              <a:ext uri="{FF2B5EF4-FFF2-40B4-BE49-F238E27FC236}">
                <a16:creationId xmlns:a16="http://schemas.microsoft.com/office/drawing/2014/main" id="{37805357-06FE-4B05-B0AB-CA4988AB835E}"/>
              </a:ext>
            </a:extLst>
          </p:cNvPr>
          <p:cNvSpPr>
            <a:spLocks noGrp="1"/>
          </p:cNvSpPr>
          <p:nvPr>
            <p:ph idx="1"/>
          </p:nvPr>
        </p:nvSpPr>
        <p:spPr>
          <a:xfrm>
            <a:off x="838200" y="1825625"/>
            <a:ext cx="11353800" cy="4351338"/>
          </a:xfrm>
        </p:spPr>
        <p:txBody>
          <a:bodyPr/>
          <a:lstStyle/>
          <a:p>
            <a:r>
              <a:rPr lang="en-US" dirty="0"/>
              <a:t>Within 2 business days</a:t>
            </a:r>
          </a:p>
          <a:p>
            <a:pPr lvl="1"/>
            <a:r>
              <a:rPr lang="en-US" dirty="0"/>
              <a:t>Good manners</a:t>
            </a:r>
          </a:p>
          <a:p>
            <a:pPr lvl="1"/>
            <a:r>
              <a:rPr lang="en-US" dirty="0"/>
              <a:t>Find a personal connection</a:t>
            </a:r>
          </a:p>
          <a:p>
            <a:r>
              <a:rPr lang="en-US" dirty="0"/>
              <a:t>Appreciation for </a:t>
            </a:r>
            <a:r>
              <a:rPr lang="en-US" u="sng" dirty="0"/>
              <a:t>their</a:t>
            </a:r>
            <a:r>
              <a:rPr lang="en-US" dirty="0"/>
              <a:t> interest</a:t>
            </a:r>
          </a:p>
          <a:p>
            <a:r>
              <a:rPr lang="en-US" dirty="0"/>
              <a:t>Reiterate </a:t>
            </a:r>
            <a:r>
              <a:rPr lang="en-US" u="sng" dirty="0"/>
              <a:t>your</a:t>
            </a:r>
            <a:r>
              <a:rPr lang="en-US" dirty="0"/>
              <a:t> interest</a:t>
            </a:r>
          </a:p>
          <a:p>
            <a:r>
              <a:rPr lang="en-US" dirty="0"/>
              <a:t>Remind them of your qualifications</a:t>
            </a:r>
          </a:p>
          <a:p>
            <a:r>
              <a:rPr lang="en-US" dirty="0"/>
              <a:t>Follow up with any new information they may have asked you to provide</a:t>
            </a:r>
          </a:p>
          <a:p>
            <a:r>
              <a:rPr lang="en-US" dirty="0"/>
              <a:t>Keep the line of communication open</a:t>
            </a:r>
          </a:p>
        </p:txBody>
      </p:sp>
    </p:spTree>
    <p:extLst>
      <p:ext uri="{BB962C8B-B14F-4D97-AF65-F5344CB8AC3E}">
        <p14:creationId xmlns:p14="http://schemas.microsoft.com/office/powerpoint/2010/main" val="167838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9D62-D4EA-40D3-921B-2F0980AAF042}"/>
              </a:ext>
            </a:extLst>
          </p:cNvPr>
          <p:cNvSpPr>
            <a:spLocks noGrp="1"/>
          </p:cNvSpPr>
          <p:nvPr>
            <p:ph type="title"/>
          </p:nvPr>
        </p:nvSpPr>
        <p:spPr/>
        <p:txBody>
          <a:bodyPr>
            <a:normAutofit fontScale="90000"/>
          </a:bodyPr>
          <a:lstStyle/>
          <a:p>
            <a:pPr algn="ctr"/>
            <a:r>
              <a:rPr lang="en-US" b="1" dirty="0"/>
              <a:t>Graduation</a:t>
            </a:r>
            <a:br>
              <a:rPr lang="en-US" dirty="0"/>
            </a:br>
            <a:r>
              <a:rPr lang="en-US" sz="3600" dirty="0"/>
              <a:t>Enjoy the moment</a:t>
            </a:r>
            <a:br>
              <a:rPr lang="en-US" sz="3600" dirty="0"/>
            </a:br>
            <a:r>
              <a:rPr lang="en-US" sz="3600" dirty="0"/>
              <a:t>Remain focused</a:t>
            </a:r>
          </a:p>
        </p:txBody>
      </p:sp>
      <p:pic>
        <p:nvPicPr>
          <p:cNvPr id="1026" name="Picture 2" descr="CUNY Kingsborough on Twitter: &quot;Finishing up your classes in June?  Congratulations! File for your June degree using CUNYfirst through April  20. THE DEADLINE WILL NOT BE EXTENDED. Learn more about the process">
            <a:extLst>
              <a:ext uri="{FF2B5EF4-FFF2-40B4-BE49-F238E27FC236}">
                <a16:creationId xmlns:a16="http://schemas.microsoft.com/office/drawing/2014/main" id="{897B8BE2-D700-4AE9-9079-26E75FD45B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69632" y="2287953"/>
            <a:ext cx="5507466" cy="3889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906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6AA2-20DA-4FF9-926E-9EC67BFD24F1}"/>
              </a:ext>
            </a:extLst>
          </p:cNvPr>
          <p:cNvSpPr>
            <a:spLocks noGrp="1"/>
          </p:cNvSpPr>
          <p:nvPr>
            <p:ph type="title"/>
          </p:nvPr>
        </p:nvSpPr>
        <p:spPr/>
        <p:txBody>
          <a:bodyPr/>
          <a:lstStyle/>
          <a:p>
            <a:pPr algn="ctr"/>
            <a:r>
              <a:rPr lang="en-US" b="1" dirty="0"/>
              <a:t>FIRST JOB</a:t>
            </a:r>
          </a:p>
        </p:txBody>
      </p:sp>
      <p:sp>
        <p:nvSpPr>
          <p:cNvPr id="3" name="Content Placeholder 2">
            <a:extLst>
              <a:ext uri="{FF2B5EF4-FFF2-40B4-BE49-F238E27FC236}">
                <a16:creationId xmlns:a16="http://schemas.microsoft.com/office/drawing/2014/main" id="{FAF03ECD-8CC0-496D-A1F2-DE03DBC6F2D9}"/>
              </a:ext>
            </a:extLst>
          </p:cNvPr>
          <p:cNvSpPr>
            <a:spLocks noGrp="1"/>
          </p:cNvSpPr>
          <p:nvPr>
            <p:ph idx="1"/>
          </p:nvPr>
        </p:nvSpPr>
        <p:spPr/>
        <p:txBody>
          <a:bodyPr/>
          <a:lstStyle/>
          <a:p>
            <a:r>
              <a:rPr lang="en-US" dirty="0"/>
              <a:t>May not be your dream job</a:t>
            </a:r>
          </a:p>
          <a:p>
            <a:r>
              <a:rPr lang="en-US" dirty="0"/>
              <a:t>May not have anything to do with how you imagined you would work in the operating room or having the schedule and specialty you desired. </a:t>
            </a:r>
          </a:p>
          <a:p>
            <a:r>
              <a:rPr lang="en-US" dirty="0"/>
              <a:t>That is okay. </a:t>
            </a:r>
          </a:p>
          <a:p>
            <a:r>
              <a:rPr lang="en-US" dirty="0"/>
              <a:t>The next 40 years of your work life will be spent building your career toward your goal anyway, so spending a few years experimenting in other specialties and learning skills outside your specialty will only make you a more marketable candidate.</a:t>
            </a:r>
          </a:p>
        </p:txBody>
      </p:sp>
    </p:spTree>
    <p:extLst>
      <p:ext uri="{BB962C8B-B14F-4D97-AF65-F5344CB8AC3E}">
        <p14:creationId xmlns:p14="http://schemas.microsoft.com/office/powerpoint/2010/main" val="2155976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56A75-CF9C-4F2F-AB21-3E830B4F54A4}"/>
              </a:ext>
            </a:extLst>
          </p:cNvPr>
          <p:cNvSpPr>
            <a:spLocks noGrp="1"/>
          </p:cNvSpPr>
          <p:nvPr>
            <p:ph type="title"/>
          </p:nvPr>
        </p:nvSpPr>
        <p:spPr>
          <a:xfrm>
            <a:off x="838200" y="365125"/>
            <a:ext cx="10515600" cy="838033"/>
          </a:xfrm>
        </p:spPr>
        <p:txBody>
          <a:bodyPr/>
          <a:lstStyle/>
          <a:p>
            <a:pPr algn="ctr"/>
            <a:r>
              <a:rPr lang="en-US" b="1" dirty="0"/>
              <a:t>WHERE ARE MY FRIENDS?</a:t>
            </a:r>
          </a:p>
        </p:txBody>
      </p:sp>
      <p:sp>
        <p:nvSpPr>
          <p:cNvPr id="3" name="Content Placeholder 2">
            <a:extLst>
              <a:ext uri="{FF2B5EF4-FFF2-40B4-BE49-F238E27FC236}">
                <a16:creationId xmlns:a16="http://schemas.microsoft.com/office/drawing/2014/main" id="{B6AA1959-CF99-4867-A207-F0E92CED9441}"/>
              </a:ext>
            </a:extLst>
          </p:cNvPr>
          <p:cNvSpPr>
            <a:spLocks noGrp="1"/>
          </p:cNvSpPr>
          <p:nvPr>
            <p:ph idx="1"/>
          </p:nvPr>
        </p:nvSpPr>
        <p:spPr>
          <a:xfrm>
            <a:off x="192505" y="1323474"/>
            <a:ext cx="11161295" cy="4853489"/>
          </a:xfrm>
        </p:spPr>
        <p:txBody>
          <a:bodyPr/>
          <a:lstStyle/>
          <a:p>
            <a:pPr marL="0" indent="0">
              <a:buNone/>
            </a:pPr>
            <a:r>
              <a:rPr lang="en-US" dirty="0"/>
              <a:t>You may not see your friends as often anymore, or your social group may change entirely. </a:t>
            </a:r>
          </a:p>
          <a:p>
            <a:pPr marL="0" indent="0">
              <a:buNone/>
            </a:pPr>
            <a:r>
              <a:rPr lang="en-US" dirty="0"/>
              <a:t>Becoming a Surgical Technologist is not only a momentous step in your life; it is also a more tumultuous change than is given credit for. </a:t>
            </a:r>
          </a:p>
          <a:p>
            <a:pPr marL="0" indent="0">
              <a:buNone/>
            </a:pPr>
            <a:r>
              <a:rPr lang="en-US" dirty="0"/>
              <a:t>It is only natural that people drift off to do their own thing based on their priorities. With the blessing that is social media, this need not be as drastic of a change as it was for the generation before us. In time you will find your own set of friends, old or new</a:t>
            </a:r>
          </a:p>
        </p:txBody>
      </p:sp>
      <p:pic>
        <p:nvPicPr>
          <p:cNvPr id="4" name="Picture 3">
            <a:extLst>
              <a:ext uri="{FF2B5EF4-FFF2-40B4-BE49-F238E27FC236}">
                <a16:creationId xmlns:a16="http://schemas.microsoft.com/office/drawing/2014/main" id="{BAA30C68-CBC0-406D-BE5C-BE1B000AC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7189" y="4364671"/>
            <a:ext cx="6404811" cy="2493329"/>
          </a:xfrm>
          <a:prstGeom prst="rect">
            <a:avLst/>
          </a:prstGeom>
        </p:spPr>
      </p:pic>
    </p:spTree>
    <p:extLst>
      <p:ext uri="{BB962C8B-B14F-4D97-AF65-F5344CB8AC3E}">
        <p14:creationId xmlns:p14="http://schemas.microsoft.com/office/powerpoint/2010/main" val="908051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3CD3-BA1F-41A9-BA2D-7B62CC5C2B9D}"/>
              </a:ext>
            </a:extLst>
          </p:cNvPr>
          <p:cNvSpPr>
            <a:spLocks noGrp="1"/>
          </p:cNvSpPr>
          <p:nvPr>
            <p:ph type="title"/>
          </p:nvPr>
        </p:nvSpPr>
        <p:spPr/>
        <p:txBody>
          <a:bodyPr/>
          <a:lstStyle/>
          <a:p>
            <a:pPr algn="ctr"/>
            <a:r>
              <a:rPr lang="en-US" b="1" dirty="0"/>
              <a:t>Value Yourself</a:t>
            </a:r>
          </a:p>
        </p:txBody>
      </p:sp>
      <p:sp>
        <p:nvSpPr>
          <p:cNvPr id="3" name="Content Placeholder 2">
            <a:extLst>
              <a:ext uri="{FF2B5EF4-FFF2-40B4-BE49-F238E27FC236}">
                <a16:creationId xmlns:a16="http://schemas.microsoft.com/office/drawing/2014/main" id="{F69CEE07-C45D-486E-B740-76885FBEE3CA}"/>
              </a:ext>
            </a:extLst>
          </p:cNvPr>
          <p:cNvSpPr>
            <a:spLocks noGrp="1"/>
          </p:cNvSpPr>
          <p:nvPr>
            <p:ph idx="1"/>
          </p:nvPr>
        </p:nvSpPr>
        <p:spPr/>
        <p:txBody>
          <a:bodyPr/>
          <a:lstStyle/>
          <a:p>
            <a:pPr marL="0" indent="0">
              <a:buNone/>
            </a:pPr>
            <a:r>
              <a:rPr lang="en-US" dirty="0"/>
              <a:t>Someone will always be doing better than you</a:t>
            </a:r>
          </a:p>
          <a:p>
            <a:pPr marL="0" indent="0">
              <a:buNone/>
            </a:pPr>
            <a:r>
              <a:rPr lang="en-US" dirty="0"/>
              <a:t>The best thing to do in such a scenario is to remember that your accomplishments are not valued in comparison to another individual’s.</a:t>
            </a:r>
          </a:p>
          <a:p>
            <a:pPr marL="0" indent="0">
              <a:buNone/>
            </a:pPr>
            <a:r>
              <a:rPr lang="en-US" dirty="0"/>
              <a:t>Don’t let anyone bully you into their perceived timeline</a:t>
            </a:r>
          </a:p>
          <a:p>
            <a:pPr marL="0" indent="0">
              <a:buNone/>
            </a:pPr>
            <a:r>
              <a:rPr lang="en-US" b="1" dirty="0"/>
              <a:t>VISION BOARD </a:t>
            </a:r>
          </a:p>
          <a:p>
            <a:pPr marL="0" indent="0">
              <a:buNone/>
            </a:pPr>
            <a:r>
              <a:rPr lang="en-US" dirty="0"/>
              <a:t>-Keeping either a physical or a mental list of your own personal achievements and goals can also help you focus on what is truly important – you.</a:t>
            </a:r>
          </a:p>
        </p:txBody>
      </p:sp>
    </p:spTree>
    <p:extLst>
      <p:ext uri="{BB962C8B-B14F-4D97-AF65-F5344CB8AC3E}">
        <p14:creationId xmlns:p14="http://schemas.microsoft.com/office/powerpoint/2010/main" val="2573430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A227F-FD5C-4E66-A3D9-CC89A0CB9306}"/>
              </a:ext>
            </a:extLst>
          </p:cNvPr>
          <p:cNvSpPr>
            <a:spLocks noGrp="1"/>
          </p:cNvSpPr>
          <p:nvPr>
            <p:ph type="title"/>
          </p:nvPr>
        </p:nvSpPr>
        <p:spPr/>
        <p:txBody>
          <a:bodyPr/>
          <a:lstStyle/>
          <a:p>
            <a:pPr algn="ctr"/>
            <a:r>
              <a:rPr lang="en-US" b="1" dirty="0"/>
              <a:t>Take Care of Your Own Progress</a:t>
            </a:r>
          </a:p>
        </p:txBody>
      </p:sp>
      <p:sp>
        <p:nvSpPr>
          <p:cNvPr id="3" name="Content Placeholder 2">
            <a:extLst>
              <a:ext uri="{FF2B5EF4-FFF2-40B4-BE49-F238E27FC236}">
                <a16:creationId xmlns:a16="http://schemas.microsoft.com/office/drawing/2014/main" id="{3D229714-730F-4FBA-A873-F43D4C24BFEE}"/>
              </a:ext>
            </a:extLst>
          </p:cNvPr>
          <p:cNvSpPr>
            <a:spLocks noGrp="1"/>
          </p:cNvSpPr>
          <p:nvPr>
            <p:ph idx="1"/>
          </p:nvPr>
        </p:nvSpPr>
        <p:spPr/>
        <p:txBody>
          <a:bodyPr/>
          <a:lstStyle/>
          <a:p>
            <a:pPr marL="0" indent="0">
              <a:buNone/>
            </a:pPr>
            <a:r>
              <a:rPr lang="en-US" dirty="0"/>
              <a:t>There will not always be someone to commend your efforts and your accomplishments will not have a GPA value attached to them, which may make them seem insignificant. </a:t>
            </a:r>
          </a:p>
          <a:p>
            <a:pPr marL="0" indent="0">
              <a:buNone/>
            </a:pPr>
            <a:r>
              <a:rPr lang="en-US" dirty="0"/>
              <a:t>This is not the case, however. The adult world is not made of gold stars and progress reports and accepting and adjusting to it is simply a necessary step to being your own person.</a:t>
            </a:r>
          </a:p>
          <a:p>
            <a:pPr marL="0" indent="0">
              <a:buNone/>
            </a:pPr>
            <a:r>
              <a:rPr lang="en-US" dirty="0"/>
              <a:t>Updating your resume every year (pick a specific time, like your birthday week) to add to your accomplishments, recognize areas for growth</a:t>
            </a:r>
          </a:p>
        </p:txBody>
      </p:sp>
    </p:spTree>
    <p:extLst>
      <p:ext uri="{BB962C8B-B14F-4D97-AF65-F5344CB8AC3E}">
        <p14:creationId xmlns:p14="http://schemas.microsoft.com/office/powerpoint/2010/main" val="1072971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F0BB-3862-4128-A0D2-180238B28FE6}"/>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CEA40F72-BC70-47D3-8304-3F47D8570FE9}"/>
              </a:ext>
            </a:extLst>
          </p:cNvPr>
          <p:cNvSpPr>
            <a:spLocks noGrp="1"/>
          </p:cNvSpPr>
          <p:nvPr>
            <p:ph sz="half" idx="1"/>
          </p:nvPr>
        </p:nvSpPr>
        <p:spPr>
          <a:xfrm>
            <a:off x="335561" y="1825625"/>
            <a:ext cx="7390700" cy="4351338"/>
          </a:xfrm>
        </p:spPr>
        <p:txBody>
          <a:bodyPr>
            <a:normAutofit lnSpcReduction="10000"/>
          </a:bodyPr>
          <a:lstStyle/>
          <a:p>
            <a:pPr marL="0" indent="0">
              <a:buNone/>
            </a:pPr>
            <a:r>
              <a:rPr lang="en-US" dirty="0"/>
              <a:t>From the perspective of educators/mentors to students/graduates:</a:t>
            </a:r>
          </a:p>
          <a:p>
            <a:r>
              <a:rPr lang="en-US" dirty="0"/>
              <a:t>Job Hunting / Organizational strategies</a:t>
            </a:r>
          </a:p>
          <a:p>
            <a:r>
              <a:rPr lang="en-US" dirty="0"/>
              <a:t>Resume and Cover Letter Writing</a:t>
            </a:r>
          </a:p>
          <a:p>
            <a:r>
              <a:rPr lang="en-US" dirty="0"/>
              <a:t>Creating your Personal Brand</a:t>
            </a:r>
          </a:p>
          <a:p>
            <a:r>
              <a:rPr lang="en-US" dirty="0"/>
              <a:t>Networking</a:t>
            </a:r>
          </a:p>
          <a:p>
            <a:r>
              <a:rPr lang="en-US" dirty="0"/>
              <a:t>Mastering the Interview</a:t>
            </a:r>
          </a:p>
          <a:p>
            <a:r>
              <a:rPr lang="en-US" dirty="0"/>
              <a:t>Life after graduation</a:t>
            </a:r>
          </a:p>
          <a:p>
            <a:r>
              <a:rPr lang="en-US" dirty="0"/>
              <a:t>Self-care and Time Management</a:t>
            </a:r>
          </a:p>
        </p:txBody>
      </p:sp>
      <p:sp>
        <p:nvSpPr>
          <p:cNvPr id="4" name="Content Placeholder 3">
            <a:extLst>
              <a:ext uri="{FF2B5EF4-FFF2-40B4-BE49-F238E27FC236}">
                <a16:creationId xmlns:a16="http://schemas.microsoft.com/office/drawing/2014/main" id="{A8370868-D691-4609-A2D3-3C6117E953B2}"/>
              </a:ext>
            </a:extLst>
          </p:cNvPr>
          <p:cNvSpPr>
            <a:spLocks noGrp="1"/>
          </p:cNvSpPr>
          <p:nvPr>
            <p:ph sz="half" idx="2"/>
          </p:nvPr>
        </p:nvSpPr>
        <p:spPr>
          <a:xfrm>
            <a:off x="8254766" y="1825625"/>
            <a:ext cx="3099033" cy="4351338"/>
          </a:xfrm>
        </p:spPr>
        <p:txBody>
          <a:bodyPr>
            <a:normAutofit lnSpcReduction="10000"/>
          </a:bodyPr>
          <a:lstStyle/>
          <a:p>
            <a:endParaRPr lang="en-US" dirty="0"/>
          </a:p>
        </p:txBody>
      </p:sp>
    </p:spTree>
    <p:extLst>
      <p:ext uri="{BB962C8B-B14F-4D97-AF65-F5344CB8AC3E}">
        <p14:creationId xmlns:p14="http://schemas.microsoft.com/office/powerpoint/2010/main" val="77738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3A397-D241-4E20-A157-A3084879B2D7}"/>
              </a:ext>
            </a:extLst>
          </p:cNvPr>
          <p:cNvSpPr>
            <a:spLocks noGrp="1"/>
          </p:cNvSpPr>
          <p:nvPr>
            <p:ph type="title"/>
          </p:nvPr>
        </p:nvSpPr>
        <p:spPr/>
        <p:txBody>
          <a:bodyPr/>
          <a:lstStyle/>
          <a:p>
            <a:pPr algn="ctr"/>
            <a:r>
              <a:rPr lang="en-US" b="1" dirty="0"/>
              <a:t>TIME (OR LACK OF IT)</a:t>
            </a:r>
          </a:p>
        </p:txBody>
      </p:sp>
      <p:sp>
        <p:nvSpPr>
          <p:cNvPr id="3" name="Content Placeholder 2">
            <a:extLst>
              <a:ext uri="{FF2B5EF4-FFF2-40B4-BE49-F238E27FC236}">
                <a16:creationId xmlns:a16="http://schemas.microsoft.com/office/drawing/2014/main" id="{2C21EC5F-04B1-420F-9B52-CAF1E2770BD2}"/>
              </a:ext>
            </a:extLst>
          </p:cNvPr>
          <p:cNvSpPr>
            <a:spLocks noGrp="1"/>
          </p:cNvSpPr>
          <p:nvPr>
            <p:ph idx="1"/>
          </p:nvPr>
        </p:nvSpPr>
        <p:spPr/>
        <p:txBody>
          <a:bodyPr/>
          <a:lstStyle/>
          <a:p>
            <a:pPr marL="0" indent="0">
              <a:buNone/>
            </a:pPr>
            <a:r>
              <a:rPr lang="en-US" dirty="0"/>
              <a:t>Time that was otherwise spent with coffee in a corner of the library completing assignments is now time that you have to explore interests and hobbies than you have been putting off for years. </a:t>
            </a:r>
          </a:p>
          <a:p>
            <a:pPr marL="0" indent="0" algn="ctr">
              <a:buNone/>
            </a:pPr>
            <a:r>
              <a:rPr lang="en-US" b="1" dirty="0"/>
              <a:t>REINVEST IN YOURSELF</a:t>
            </a:r>
          </a:p>
          <a:p>
            <a:pPr marL="0" indent="0">
              <a:buNone/>
            </a:pPr>
            <a:r>
              <a:rPr lang="en-US" dirty="0"/>
              <a:t>If you haven’t picked up a novel in a while because of all the course related readings assignments that had to be finished, if you haven’t made an actual meal in between all the ramen that was scarfed down or even if you have been putting off on a TV show you have been meaning to watch – now is the time. </a:t>
            </a:r>
          </a:p>
          <a:p>
            <a:pPr marL="0" indent="0">
              <a:buNone/>
            </a:pPr>
            <a:endParaRPr lang="en-US" dirty="0"/>
          </a:p>
        </p:txBody>
      </p:sp>
    </p:spTree>
    <p:extLst>
      <p:ext uri="{BB962C8B-B14F-4D97-AF65-F5344CB8AC3E}">
        <p14:creationId xmlns:p14="http://schemas.microsoft.com/office/powerpoint/2010/main" val="2738544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807DE-0CC8-4913-A71D-E8BF7DAB7D4D}"/>
              </a:ext>
            </a:extLst>
          </p:cNvPr>
          <p:cNvSpPr>
            <a:spLocks noGrp="1"/>
          </p:cNvSpPr>
          <p:nvPr>
            <p:ph type="title"/>
          </p:nvPr>
        </p:nvSpPr>
        <p:spPr/>
        <p:txBody>
          <a:bodyPr/>
          <a:lstStyle/>
          <a:p>
            <a:pPr algn="ctr"/>
            <a:r>
              <a:rPr lang="en-US" b="1" dirty="0"/>
              <a:t>QUESTIONS</a:t>
            </a:r>
          </a:p>
        </p:txBody>
      </p:sp>
      <p:sp>
        <p:nvSpPr>
          <p:cNvPr id="3" name="Content Placeholder 2">
            <a:extLst>
              <a:ext uri="{FF2B5EF4-FFF2-40B4-BE49-F238E27FC236}">
                <a16:creationId xmlns:a16="http://schemas.microsoft.com/office/drawing/2014/main" id="{948AFBCD-839E-4105-8E8A-E1A83E7E532A}"/>
              </a:ext>
            </a:extLst>
          </p:cNvPr>
          <p:cNvSpPr>
            <a:spLocks noGrp="1"/>
          </p:cNvSpPr>
          <p:nvPr>
            <p:ph idx="1"/>
          </p:nvPr>
        </p:nvSpPr>
        <p:spPr>
          <a:xfrm>
            <a:off x="288758" y="1419726"/>
            <a:ext cx="11065042" cy="4757237"/>
          </a:xfrm>
        </p:spPr>
        <p:txBody>
          <a:bodyPr/>
          <a:lstStyle/>
          <a:p>
            <a:pPr marL="0" indent="0">
              <a:buNone/>
            </a:pPr>
            <a:r>
              <a:rPr lang="en-US" dirty="0"/>
              <a:t>So, what do you do?  </a:t>
            </a:r>
          </a:p>
          <a:p>
            <a:pPr marL="0" indent="0">
              <a:buNone/>
            </a:pPr>
            <a:r>
              <a:rPr lang="en-US" dirty="0"/>
              <a:t>So, that’s like a nurse? </a:t>
            </a:r>
          </a:p>
          <a:p>
            <a:pPr marL="0" indent="0">
              <a:buNone/>
            </a:pPr>
            <a:r>
              <a:rPr lang="en-US" dirty="0"/>
              <a:t>Why don’t you just go to Nursing School?</a:t>
            </a:r>
          </a:p>
          <a:p>
            <a:pPr marL="0" indent="0">
              <a:buNone/>
            </a:pPr>
            <a:endParaRPr lang="en-US" dirty="0"/>
          </a:p>
          <a:p>
            <a:pPr marL="0" indent="0">
              <a:buNone/>
            </a:pPr>
            <a:r>
              <a:rPr lang="en-US" dirty="0"/>
              <a:t>Finally, the well-meaning concerns and incessant questions from everyone you know will not stop, at least for a while. Learn to block them out or keep your tried and tested answers at the ready. </a:t>
            </a:r>
          </a:p>
          <a:p>
            <a:endParaRPr lang="en-US" dirty="0"/>
          </a:p>
          <a:p>
            <a:pPr marL="0" indent="0">
              <a:buNone/>
            </a:pPr>
            <a:r>
              <a:rPr lang="en-US" dirty="0"/>
              <a:t>Remember, you are the only person who needs to know your achievements and why they matter.</a:t>
            </a:r>
          </a:p>
        </p:txBody>
      </p:sp>
    </p:spTree>
    <p:extLst>
      <p:ext uri="{BB962C8B-B14F-4D97-AF65-F5344CB8AC3E}">
        <p14:creationId xmlns:p14="http://schemas.microsoft.com/office/powerpoint/2010/main" val="428032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3724A-8689-45E6-B113-9547F5F37540}"/>
              </a:ext>
            </a:extLst>
          </p:cNvPr>
          <p:cNvSpPr>
            <a:spLocks noGrp="1"/>
          </p:cNvSpPr>
          <p:nvPr>
            <p:ph type="title"/>
          </p:nvPr>
        </p:nvSpPr>
        <p:spPr/>
        <p:txBody>
          <a:bodyPr/>
          <a:lstStyle/>
          <a:p>
            <a:pPr algn="ctr"/>
            <a:r>
              <a:rPr lang="en-US" b="1" dirty="0"/>
              <a:t>QUESTIONS</a:t>
            </a:r>
          </a:p>
        </p:txBody>
      </p:sp>
      <p:sp>
        <p:nvSpPr>
          <p:cNvPr id="3" name="Content Placeholder 2">
            <a:extLst>
              <a:ext uri="{FF2B5EF4-FFF2-40B4-BE49-F238E27FC236}">
                <a16:creationId xmlns:a16="http://schemas.microsoft.com/office/drawing/2014/main" id="{635626A5-73DF-4C6D-A120-0E0657DA0826}"/>
              </a:ext>
            </a:extLst>
          </p:cNvPr>
          <p:cNvSpPr>
            <a:spLocks noGrp="1"/>
          </p:cNvSpPr>
          <p:nvPr>
            <p:ph sz="half" idx="1"/>
          </p:nvPr>
        </p:nvSpPr>
        <p:spPr>
          <a:xfrm>
            <a:off x="293615" y="3355596"/>
            <a:ext cx="5726185" cy="2821367"/>
          </a:xfrm>
        </p:spPr>
        <p:txBody>
          <a:bodyPr>
            <a:normAutofit/>
          </a:bodyPr>
          <a:lstStyle/>
          <a:p>
            <a:pPr marL="0" indent="0">
              <a:buNone/>
            </a:pPr>
            <a:r>
              <a:rPr lang="en-US" sz="1600" dirty="0"/>
              <a:t>Kendra Thompson, AGS, CST, ST-R </a:t>
            </a:r>
          </a:p>
          <a:p>
            <a:pPr marL="0" indent="0">
              <a:buNone/>
            </a:pPr>
            <a:r>
              <a:rPr lang="en-US" sz="1600" dirty="0"/>
              <a:t>Surgical Technology Program Director </a:t>
            </a:r>
          </a:p>
          <a:p>
            <a:pPr marL="0" indent="0">
              <a:buNone/>
            </a:pPr>
            <a:r>
              <a:rPr lang="en-US" sz="1600" dirty="0"/>
              <a:t>Northwest Technical Institute </a:t>
            </a:r>
          </a:p>
          <a:p>
            <a:pPr marL="0" indent="0">
              <a:buNone/>
            </a:pPr>
            <a:r>
              <a:rPr lang="en-US" sz="1600" dirty="0"/>
              <a:t>709 S. Old Missouri Rd. </a:t>
            </a:r>
          </a:p>
          <a:p>
            <a:pPr marL="0" indent="0">
              <a:buNone/>
            </a:pPr>
            <a:r>
              <a:rPr lang="en-US" sz="1600" dirty="0"/>
              <a:t>Springdale, AR 72765 </a:t>
            </a:r>
          </a:p>
          <a:p>
            <a:pPr marL="0" indent="0">
              <a:buNone/>
            </a:pPr>
            <a:r>
              <a:rPr lang="en-US" sz="1600" dirty="0">
                <a:hlinkClick r:id="rId2"/>
              </a:rPr>
              <a:t>kthompson@nwti.edu</a:t>
            </a:r>
            <a:endParaRPr lang="en-US" sz="1600" dirty="0"/>
          </a:p>
          <a:p>
            <a:pPr marL="0" indent="0">
              <a:buNone/>
            </a:pPr>
            <a:r>
              <a:rPr lang="en-US" sz="1600" dirty="0">
                <a:hlinkClick r:id="rId3"/>
              </a:rPr>
              <a:t>scrubmomof2@gmail.com</a:t>
            </a:r>
            <a:endParaRPr lang="en-US" sz="1600" dirty="0"/>
          </a:p>
          <a:p>
            <a:pPr marL="0" indent="0">
              <a:buNone/>
            </a:pPr>
            <a:endParaRPr lang="en-US" sz="1600" dirty="0"/>
          </a:p>
        </p:txBody>
      </p:sp>
      <p:sp>
        <p:nvSpPr>
          <p:cNvPr id="4" name="Content Placeholder 3">
            <a:extLst>
              <a:ext uri="{FF2B5EF4-FFF2-40B4-BE49-F238E27FC236}">
                <a16:creationId xmlns:a16="http://schemas.microsoft.com/office/drawing/2014/main" id="{CDD99FF2-83E0-40F4-95B8-5553B77ECF83}"/>
              </a:ext>
            </a:extLst>
          </p:cNvPr>
          <p:cNvSpPr>
            <a:spLocks noGrp="1"/>
          </p:cNvSpPr>
          <p:nvPr>
            <p:ph sz="half" idx="2"/>
          </p:nvPr>
        </p:nvSpPr>
        <p:spPr>
          <a:xfrm>
            <a:off x="5427677" y="3288484"/>
            <a:ext cx="6705599" cy="2888479"/>
          </a:xfrm>
        </p:spPr>
        <p:txBody>
          <a:bodyPr>
            <a:normAutofit/>
          </a:bodyPr>
          <a:lstStyle/>
          <a:p>
            <a:pPr marL="0" indent="0">
              <a:buNone/>
            </a:pPr>
            <a:r>
              <a:rPr lang="en-US" sz="1700" dirty="0"/>
              <a:t>Richard Fruscione, MA, CST, FAST </a:t>
            </a:r>
          </a:p>
          <a:p>
            <a:pPr marL="0" indent="0">
              <a:buNone/>
            </a:pPr>
            <a:r>
              <a:rPr lang="en-US" sz="1700" dirty="0"/>
              <a:t>Associate Professor and Chairperson of the Department of Allied Health, Mental Health and Human Services </a:t>
            </a:r>
          </a:p>
          <a:p>
            <a:pPr marL="0" indent="0">
              <a:buNone/>
            </a:pPr>
            <a:r>
              <a:rPr lang="en-US" sz="1700" dirty="0"/>
              <a:t>Kingsborough Community College </a:t>
            </a:r>
          </a:p>
          <a:p>
            <a:pPr marL="0" indent="0">
              <a:buNone/>
            </a:pPr>
            <a:r>
              <a:rPr lang="en-US" sz="1700" dirty="0"/>
              <a:t>Brooklyn, New York 11235 </a:t>
            </a:r>
          </a:p>
          <a:p>
            <a:pPr marL="0" indent="0">
              <a:buNone/>
            </a:pPr>
            <a:r>
              <a:rPr lang="en-US" sz="1700" dirty="0">
                <a:hlinkClick r:id="rId4"/>
              </a:rPr>
              <a:t>richard.fruscione@kbcc.cuny.edu</a:t>
            </a:r>
            <a:endParaRPr lang="en-US" sz="1700" dirty="0"/>
          </a:p>
          <a:p>
            <a:pPr marL="0" indent="0">
              <a:buNone/>
            </a:pPr>
            <a:r>
              <a:rPr lang="en-US" sz="1700" dirty="0">
                <a:hlinkClick r:id="rId5"/>
              </a:rPr>
              <a:t>richardfruscione@hotmail.com</a:t>
            </a:r>
            <a:endParaRPr lang="en-US" sz="1700" dirty="0"/>
          </a:p>
          <a:p>
            <a:pPr marL="0" indent="0">
              <a:buNone/>
            </a:pPr>
            <a:r>
              <a:rPr lang="en-US" sz="1700" dirty="0">
                <a:hlinkClick r:id="rId6"/>
              </a:rPr>
              <a:t>https://www.facebook.com/NYMinuteResume</a:t>
            </a:r>
            <a:endParaRPr lang="en-US" sz="1700"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752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C1BD-C902-44EB-B341-08912280A4F3}"/>
              </a:ext>
            </a:extLst>
          </p:cNvPr>
          <p:cNvSpPr>
            <a:spLocks noGrp="1"/>
          </p:cNvSpPr>
          <p:nvPr>
            <p:ph type="ctrTitle"/>
          </p:nvPr>
        </p:nvSpPr>
        <p:spPr>
          <a:xfrm>
            <a:off x="1524000" y="305385"/>
            <a:ext cx="9144000" cy="1126373"/>
          </a:xfrm>
        </p:spPr>
        <p:txBody>
          <a:bodyPr>
            <a:normAutofit/>
          </a:bodyPr>
          <a:lstStyle/>
          <a:p>
            <a:r>
              <a:rPr lang="en-US" dirty="0"/>
              <a:t>Job Hunting</a:t>
            </a:r>
          </a:p>
        </p:txBody>
      </p:sp>
      <p:sp>
        <p:nvSpPr>
          <p:cNvPr id="3" name="Subtitle 2">
            <a:extLst>
              <a:ext uri="{FF2B5EF4-FFF2-40B4-BE49-F238E27FC236}">
                <a16:creationId xmlns:a16="http://schemas.microsoft.com/office/drawing/2014/main" id="{C7EA8AAE-0DDC-4238-A23A-EDBEDBD93ADF}"/>
              </a:ext>
            </a:extLst>
          </p:cNvPr>
          <p:cNvSpPr>
            <a:spLocks noGrp="1"/>
          </p:cNvSpPr>
          <p:nvPr>
            <p:ph type="subTitle" idx="1"/>
          </p:nvPr>
        </p:nvSpPr>
        <p:spPr>
          <a:xfrm>
            <a:off x="1524000" y="1804737"/>
            <a:ext cx="3493168" cy="3453063"/>
          </a:xfrm>
        </p:spPr>
        <p:txBody>
          <a:bodyPr/>
          <a:lstStyle/>
          <a:p>
            <a:r>
              <a:rPr lang="en-US" dirty="0"/>
              <a:t>Where to start</a:t>
            </a:r>
          </a:p>
          <a:p>
            <a:r>
              <a:rPr lang="en-US" dirty="0"/>
              <a:t>Clinical experience</a:t>
            </a:r>
          </a:p>
          <a:p>
            <a:endParaRPr lang="en-US" dirty="0"/>
          </a:p>
          <a:p>
            <a:endParaRPr lang="en-US" dirty="0"/>
          </a:p>
        </p:txBody>
      </p:sp>
      <p:pic>
        <p:nvPicPr>
          <p:cNvPr id="4" name="Content Placeholder 3" descr="JobSearchWheel-UPDATED.png">
            <a:extLst>
              <a:ext uri="{FF2B5EF4-FFF2-40B4-BE49-F238E27FC236}">
                <a16:creationId xmlns:a16="http://schemas.microsoft.com/office/drawing/2014/main" id="{F2D5EF41-A334-4097-B436-EEB59EE98118}"/>
              </a:ext>
            </a:extLst>
          </p:cNvPr>
          <p:cNvPicPr>
            <a:picLocks noChangeAspect="1"/>
          </p:cNvPicPr>
          <p:nvPr/>
        </p:nvPicPr>
        <p:blipFill>
          <a:blip r:embed="rId2" cstate="print"/>
          <a:stretch>
            <a:fillRect/>
          </a:stretch>
        </p:blipFill>
        <p:spPr>
          <a:xfrm>
            <a:off x="5334000" y="1600200"/>
            <a:ext cx="6858000" cy="5029200"/>
          </a:xfrm>
          <a:prstGeom prst="rect">
            <a:avLst/>
          </a:prstGeom>
        </p:spPr>
      </p:pic>
      <p:pic>
        <p:nvPicPr>
          <p:cNvPr id="5" name="Picture 4">
            <a:extLst>
              <a:ext uri="{FF2B5EF4-FFF2-40B4-BE49-F238E27FC236}">
                <a16:creationId xmlns:a16="http://schemas.microsoft.com/office/drawing/2014/main" id="{6FC7D212-CD95-4774-BB65-B7B26B155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11" y="2868959"/>
            <a:ext cx="4295273" cy="3989041"/>
          </a:xfrm>
          <a:prstGeom prst="rect">
            <a:avLst/>
          </a:prstGeom>
        </p:spPr>
      </p:pic>
    </p:spTree>
    <p:extLst>
      <p:ext uri="{BB962C8B-B14F-4D97-AF65-F5344CB8AC3E}">
        <p14:creationId xmlns:p14="http://schemas.microsoft.com/office/powerpoint/2010/main" val="12005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2B930-3E14-4C74-B6CF-890328302B60}"/>
              </a:ext>
            </a:extLst>
          </p:cNvPr>
          <p:cNvSpPr>
            <a:spLocks noGrp="1"/>
          </p:cNvSpPr>
          <p:nvPr>
            <p:ph type="title"/>
          </p:nvPr>
        </p:nvSpPr>
        <p:spPr>
          <a:xfrm>
            <a:off x="360947" y="365125"/>
            <a:ext cx="10992853" cy="1325563"/>
          </a:xfrm>
        </p:spPr>
        <p:txBody>
          <a:bodyPr/>
          <a:lstStyle/>
          <a:p>
            <a:r>
              <a:rPr lang="en-US" dirty="0"/>
              <a:t>Networking / Getting into a Hidden Job Market</a:t>
            </a:r>
          </a:p>
        </p:txBody>
      </p:sp>
      <p:sp>
        <p:nvSpPr>
          <p:cNvPr id="3" name="Content Placeholder 2">
            <a:extLst>
              <a:ext uri="{FF2B5EF4-FFF2-40B4-BE49-F238E27FC236}">
                <a16:creationId xmlns:a16="http://schemas.microsoft.com/office/drawing/2014/main" id="{B2D6CC1D-0CE9-40F0-8EFA-3BFC0DAE61EB}"/>
              </a:ext>
            </a:extLst>
          </p:cNvPr>
          <p:cNvSpPr>
            <a:spLocks noGrp="1"/>
          </p:cNvSpPr>
          <p:nvPr>
            <p:ph idx="1"/>
          </p:nvPr>
        </p:nvSpPr>
        <p:spPr>
          <a:xfrm>
            <a:off x="156411" y="1311442"/>
            <a:ext cx="11875168" cy="5546558"/>
          </a:xfrm>
        </p:spPr>
        <p:txBody>
          <a:bodyPr>
            <a:normAutofit fontScale="70000" lnSpcReduction="20000"/>
          </a:bodyPr>
          <a:lstStyle/>
          <a:p>
            <a:pPr marL="0" indent="0">
              <a:buNone/>
            </a:pPr>
            <a:r>
              <a:rPr lang="en-US" b="1" dirty="0"/>
              <a:t>Ongoing, lifelong process</a:t>
            </a:r>
          </a:p>
          <a:p>
            <a:pPr marL="0" indent="0">
              <a:buNone/>
            </a:pPr>
            <a:r>
              <a:rPr lang="en-US" b="1" dirty="0"/>
              <a:t>It’s not what you know, it’s who you know</a:t>
            </a:r>
          </a:p>
          <a:p>
            <a:pPr marL="0" indent="0">
              <a:buNone/>
            </a:pPr>
            <a:r>
              <a:rPr lang="en-US" b="1" dirty="0"/>
              <a:t>Shake hands</a:t>
            </a:r>
          </a:p>
          <a:p>
            <a:pPr marL="0" indent="0">
              <a:buNone/>
            </a:pPr>
            <a:r>
              <a:rPr lang="en-US" b="1" dirty="0"/>
              <a:t>85 percent of available jobs are never advertised</a:t>
            </a:r>
          </a:p>
          <a:p>
            <a:pPr marL="0" indent="0">
              <a:buNone/>
            </a:pPr>
            <a:endParaRPr lang="en-US" b="1" dirty="0"/>
          </a:p>
          <a:p>
            <a:pPr marL="0" indent="0">
              <a:buNone/>
            </a:pPr>
            <a:r>
              <a:rPr lang="en-US" b="1" dirty="0"/>
              <a:t>It’s not, “ Do you know if there is a job available?”</a:t>
            </a:r>
          </a:p>
          <a:p>
            <a:pPr marL="0" indent="0">
              <a:buNone/>
            </a:pPr>
            <a:r>
              <a:rPr lang="en-US" b="1" dirty="0"/>
              <a:t>Instead try, “ If you were me, who else would you talk to in order to learn about possible jobs?”</a:t>
            </a:r>
          </a:p>
          <a:p>
            <a:pPr marL="0" indent="0">
              <a:buNone/>
            </a:pPr>
            <a:r>
              <a:rPr lang="en-US" b="1" dirty="0"/>
              <a:t>Don’t ask for a job…ask for information</a:t>
            </a:r>
          </a:p>
          <a:p>
            <a:pPr marL="0" indent="0">
              <a:buNone/>
            </a:pPr>
            <a:endParaRPr lang="en-US" dirty="0">
              <a:solidFill>
                <a:srgbClr val="FFC000"/>
              </a:solidFill>
            </a:endParaRPr>
          </a:p>
          <a:p>
            <a:pPr marL="0" indent="0">
              <a:buNone/>
            </a:pPr>
            <a:r>
              <a:rPr lang="en-US" sz="5100" b="1" dirty="0">
                <a:solidFill>
                  <a:srgbClr val="FFC000"/>
                </a:solidFill>
              </a:rPr>
              <a:t>30% </a:t>
            </a:r>
            <a:r>
              <a:rPr lang="en-US" dirty="0"/>
              <a:t>converted internships or previous jobs into permanent career positions.  </a:t>
            </a:r>
          </a:p>
          <a:p>
            <a:pPr marL="0" indent="0">
              <a:buNone/>
            </a:pPr>
            <a:r>
              <a:rPr lang="en-US" sz="5100" b="1" dirty="0">
                <a:solidFill>
                  <a:srgbClr val="FF0000"/>
                </a:solidFill>
              </a:rPr>
              <a:t>25% </a:t>
            </a:r>
            <a:r>
              <a:rPr lang="en-US" dirty="0"/>
              <a:t>utilized online resources to find their positions, including job boards, employer web sites. </a:t>
            </a:r>
          </a:p>
          <a:p>
            <a:pPr marL="0" indent="0">
              <a:buNone/>
            </a:pPr>
            <a:r>
              <a:rPr lang="en-US" sz="5100" b="1" dirty="0">
                <a:solidFill>
                  <a:srgbClr val="00B050"/>
                </a:solidFill>
              </a:rPr>
              <a:t>55% </a:t>
            </a:r>
            <a:r>
              <a:rPr lang="en-US" dirty="0"/>
              <a:t>Direct networking/employer contact methods, including job fairs and on-campus interviewing</a:t>
            </a:r>
          </a:p>
          <a:p>
            <a:pPr marL="0" indent="0">
              <a:buNone/>
            </a:pPr>
            <a:endParaRPr lang="en-US" dirty="0"/>
          </a:p>
          <a:p>
            <a:pPr marL="0" indent="0">
              <a:buNone/>
            </a:pPr>
            <a:r>
              <a:rPr lang="en-US" sz="4000" b="1" dirty="0">
                <a:solidFill>
                  <a:srgbClr val="00B050"/>
                </a:solidFill>
              </a:rPr>
              <a:t>“The best time to plant a tree is 20 years ago.  The 2</a:t>
            </a:r>
            <a:r>
              <a:rPr lang="en-US" sz="4000" b="1" baseline="30000" dirty="0">
                <a:solidFill>
                  <a:srgbClr val="00B050"/>
                </a:solidFill>
              </a:rPr>
              <a:t>nd</a:t>
            </a:r>
            <a:r>
              <a:rPr lang="en-US" sz="4000" b="1" dirty="0">
                <a:solidFill>
                  <a:srgbClr val="00B050"/>
                </a:solidFill>
              </a:rPr>
              <a:t> best time is right now.”</a:t>
            </a:r>
          </a:p>
          <a:p>
            <a:pPr marL="0" indent="0" algn="ctr">
              <a:buNone/>
            </a:pPr>
            <a:endParaRPr lang="en-US" dirty="0"/>
          </a:p>
          <a:p>
            <a:pPr marL="0" indent="0" algn="ctr">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8180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47607-BD74-402E-A5F8-AAFA86015D55}"/>
              </a:ext>
            </a:extLst>
          </p:cNvPr>
          <p:cNvSpPr>
            <a:spLocks noGrp="1"/>
          </p:cNvSpPr>
          <p:nvPr>
            <p:ph type="title"/>
          </p:nvPr>
        </p:nvSpPr>
        <p:spPr/>
        <p:txBody>
          <a:bodyPr/>
          <a:lstStyle/>
          <a:p>
            <a:pPr algn="ctr"/>
            <a:r>
              <a:rPr lang="en-US" b="1" dirty="0"/>
              <a:t>Scenario</a:t>
            </a:r>
          </a:p>
        </p:txBody>
      </p:sp>
      <p:sp>
        <p:nvSpPr>
          <p:cNvPr id="3" name="Content Placeholder 2">
            <a:extLst>
              <a:ext uri="{FF2B5EF4-FFF2-40B4-BE49-F238E27FC236}">
                <a16:creationId xmlns:a16="http://schemas.microsoft.com/office/drawing/2014/main" id="{6464D6BA-FA5E-4F3A-9BC1-F9D6AFE805A7}"/>
              </a:ext>
            </a:extLst>
          </p:cNvPr>
          <p:cNvSpPr>
            <a:spLocks noGrp="1"/>
          </p:cNvSpPr>
          <p:nvPr>
            <p:ph idx="1"/>
          </p:nvPr>
        </p:nvSpPr>
        <p:spPr>
          <a:xfrm>
            <a:off x="168442" y="1311442"/>
            <a:ext cx="11899232" cy="5450305"/>
          </a:xfrm>
        </p:spPr>
        <p:txBody>
          <a:bodyPr>
            <a:normAutofit/>
          </a:bodyPr>
          <a:lstStyle/>
          <a:p>
            <a:pPr marL="0" indent="0">
              <a:buNone/>
            </a:pPr>
            <a:r>
              <a:rPr lang="en-US" dirty="0"/>
              <a:t>"Joe, I just graduated and I'm really strapped for cash. Do you know of any open positions in your department?" </a:t>
            </a:r>
          </a:p>
          <a:p>
            <a:pPr marL="0" indent="0">
              <a:buNone/>
            </a:pPr>
            <a:r>
              <a:rPr lang="en-US" sz="2400" i="1" dirty="0"/>
              <a:t>You've put Joe in a very difficult position. Sure, he can sympathize with your situation, but he may not be able to offer you a job. Perhaps he's not in a position to refer you, or there's a hiring freeze, or there aren't any openings right now. Whatever answer Joe gives you, it's bound to be disappointing. So to redeem himself, Joe says, "I don't know of any open positions, but why don't you give me your resume and I’ll give it to my manager." Bad move. Unless your skills match a specific opening in the company at that point in time, your resume is bound to never be looked at. Joe will feel that he's done what he can for you, but you will be no better off. </a:t>
            </a:r>
          </a:p>
          <a:p>
            <a:endParaRPr lang="en-US" dirty="0"/>
          </a:p>
        </p:txBody>
      </p:sp>
    </p:spTree>
    <p:extLst>
      <p:ext uri="{BB962C8B-B14F-4D97-AF65-F5344CB8AC3E}">
        <p14:creationId xmlns:p14="http://schemas.microsoft.com/office/powerpoint/2010/main" val="115838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C446F-F21D-4A3A-8C7C-C8F74ACF65BA}"/>
              </a:ext>
            </a:extLst>
          </p:cNvPr>
          <p:cNvSpPr>
            <a:spLocks noGrp="1"/>
          </p:cNvSpPr>
          <p:nvPr>
            <p:ph type="title"/>
          </p:nvPr>
        </p:nvSpPr>
        <p:spPr/>
        <p:txBody>
          <a:bodyPr/>
          <a:lstStyle/>
          <a:p>
            <a:pPr algn="ctr"/>
            <a:r>
              <a:rPr lang="en-US" b="1" dirty="0"/>
              <a:t>A more positive approach</a:t>
            </a:r>
            <a:br>
              <a:rPr lang="en-US" dirty="0"/>
            </a:br>
            <a:endParaRPr lang="en-US" dirty="0"/>
          </a:p>
        </p:txBody>
      </p:sp>
      <p:sp>
        <p:nvSpPr>
          <p:cNvPr id="3" name="Content Placeholder 2">
            <a:extLst>
              <a:ext uri="{FF2B5EF4-FFF2-40B4-BE49-F238E27FC236}">
                <a16:creationId xmlns:a16="http://schemas.microsoft.com/office/drawing/2014/main" id="{A8B7DC72-D758-4E21-A93D-5273AC22FA5D}"/>
              </a:ext>
            </a:extLst>
          </p:cNvPr>
          <p:cNvSpPr>
            <a:spLocks noGrp="1"/>
          </p:cNvSpPr>
          <p:nvPr>
            <p:ph idx="1"/>
          </p:nvPr>
        </p:nvSpPr>
        <p:spPr>
          <a:xfrm>
            <a:off x="457200" y="1323474"/>
            <a:ext cx="10896600" cy="4853489"/>
          </a:xfrm>
        </p:spPr>
        <p:txBody>
          <a:bodyPr/>
          <a:lstStyle/>
          <a:p>
            <a:pPr marL="0" indent="0">
              <a:buNone/>
            </a:pPr>
            <a:r>
              <a:rPr lang="en-US" dirty="0"/>
              <a:t>"Joe, as you know, I most recently worked for a central sterile department. I know that you've been in the OR as a CST for the past 15 years, and I'm very interested in learning more about your  role in the OR. I don't expect you to know of any open positions at your hospital, but I'd like the opportunity to speak with you briefly to learn more about the cases you do and the people that you work with." </a:t>
            </a:r>
          </a:p>
          <a:p>
            <a:endParaRPr lang="en-US" dirty="0"/>
          </a:p>
        </p:txBody>
      </p:sp>
    </p:spTree>
    <p:extLst>
      <p:ext uri="{BB962C8B-B14F-4D97-AF65-F5344CB8AC3E}">
        <p14:creationId xmlns:p14="http://schemas.microsoft.com/office/powerpoint/2010/main" val="2712511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2C80-A769-4C40-813C-5052EF7B8D9B}"/>
              </a:ext>
            </a:extLst>
          </p:cNvPr>
          <p:cNvSpPr>
            <a:spLocks noGrp="1"/>
          </p:cNvSpPr>
          <p:nvPr>
            <p:ph type="title"/>
          </p:nvPr>
        </p:nvSpPr>
        <p:spPr/>
        <p:txBody>
          <a:bodyPr/>
          <a:lstStyle/>
          <a:p>
            <a:r>
              <a:rPr lang="en-US" dirty="0"/>
              <a:t>Resumes</a:t>
            </a:r>
          </a:p>
        </p:txBody>
      </p:sp>
      <p:sp>
        <p:nvSpPr>
          <p:cNvPr id="3" name="Content Placeholder 2">
            <a:extLst>
              <a:ext uri="{FF2B5EF4-FFF2-40B4-BE49-F238E27FC236}">
                <a16:creationId xmlns:a16="http://schemas.microsoft.com/office/drawing/2014/main" id="{000F03FC-7AB0-4882-A201-1265DE1439B2}"/>
              </a:ext>
            </a:extLst>
          </p:cNvPr>
          <p:cNvSpPr>
            <a:spLocks noGrp="1"/>
          </p:cNvSpPr>
          <p:nvPr>
            <p:ph idx="1"/>
          </p:nvPr>
        </p:nvSpPr>
        <p:spPr/>
        <p:txBody>
          <a:bodyPr>
            <a:normAutofit fontScale="92500" lnSpcReduction="10000"/>
          </a:bodyPr>
          <a:lstStyle/>
          <a:p>
            <a:r>
              <a:rPr lang="en-US" dirty="0"/>
              <a:t>Formatting</a:t>
            </a:r>
          </a:p>
          <a:p>
            <a:pPr lvl="1"/>
            <a:r>
              <a:rPr lang="en-US" dirty="0"/>
              <a:t>One page</a:t>
            </a:r>
          </a:p>
          <a:p>
            <a:pPr lvl="1"/>
            <a:r>
              <a:rPr lang="en-US" dirty="0"/>
              <a:t>Aesthetically appealing without being too colorful</a:t>
            </a:r>
          </a:p>
          <a:p>
            <a:r>
              <a:rPr lang="en-US" dirty="0"/>
              <a:t>Templates</a:t>
            </a:r>
          </a:p>
          <a:p>
            <a:r>
              <a:rPr lang="en-US" dirty="0"/>
              <a:t>Do’s and don’ts</a:t>
            </a:r>
          </a:p>
          <a:p>
            <a:pPr lvl="1"/>
            <a:r>
              <a:rPr lang="en-US" dirty="0"/>
              <a:t>Objectives</a:t>
            </a:r>
          </a:p>
          <a:p>
            <a:pPr lvl="1"/>
            <a:r>
              <a:rPr lang="en-US" dirty="0"/>
              <a:t>High School</a:t>
            </a:r>
          </a:p>
          <a:p>
            <a:pPr lvl="1"/>
            <a:r>
              <a:rPr lang="en-US" dirty="0"/>
              <a:t>I scrub, I gown, I glove, I set-up, I break down…</a:t>
            </a:r>
          </a:p>
          <a:p>
            <a:endParaRPr lang="en-US" dirty="0"/>
          </a:p>
          <a:p>
            <a:r>
              <a:rPr lang="en-US" dirty="0"/>
              <a:t>Customized for the job you are applying for</a:t>
            </a:r>
          </a:p>
          <a:p>
            <a:r>
              <a:rPr lang="en-US" dirty="0"/>
              <a:t>One size does not fit all</a:t>
            </a:r>
          </a:p>
        </p:txBody>
      </p:sp>
      <p:pic>
        <p:nvPicPr>
          <p:cNvPr id="4" name="Content Placeholder 3">
            <a:extLst>
              <a:ext uri="{FF2B5EF4-FFF2-40B4-BE49-F238E27FC236}">
                <a16:creationId xmlns:a16="http://schemas.microsoft.com/office/drawing/2014/main" id="{19FED5D2-EBA6-47B6-96A9-C093789731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9096" y="1143000"/>
            <a:ext cx="2938462" cy="4572000"/>
          </a:xfrm>
          <a:prstGeom prst="rect">
            <a:avLst/>
          </a:prstGeom>
        </p:spPr>
      </p:pic>
    </p:spTree>
    <p:extLst>
      <p:ext uri="{BB962C8B-B14F-4D97-AF65-F5344CB8AC3E}">
        <p14:creationId xmlns:p14="http://schemas.microsoft.com/office/powerpoint/2010/main" val="331120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E6035-D93E-43F4-ADEE-23CB94EFCE8F}"/>
              </a:ext>
            </a:extLst>
          </p:cNvPr>
          <p:cNvSpPr>
            <a:spLocks noGrp="1"/>
          </p:cNvSpPr>
          <p:nvPr>
            <p:ph type="ctrTitle"/>
          </p:nvPr>
        </p:nvSpPr>
        <p:spPr>
          <a:xfrm>
            <a:off x="0" y="192505"/>
            <a:ext cx="12192000" cy="1287379"/>
          </a:xfrm>
        </p:spPr>
        <p:txBody>
          <a:bodyPr>
            <a:normAutofit/>
          </a:bodyPr>
          <a:lstStyle/>
          <a:p>
            <a:r>
              <a:rPr lang="en-US" dirty="0"/>
              <a:t>Formatting is essential</a:t>
            </a:r>
          </a:p>
        </p:txBody>
      </p:sp>
      <p:sp>
        <p:nvSpPr>
          <p:cNvPr id="3" name="Subtitle 2">
            <a:extLst>
              <a:ext uri="{FF2B5EF4-FFF2-40B4-BE49-F238E27FC236}">
                <a16:creationId xmlns:a16="http://schemas.microsoft.com/office/drawing/2014/main" id="{922F08B5-9D57-41DB-A1E0-8D69B623AA80}"/>
              </a:ext>
            </a:extLst>
          </p:cNvPr>
          <p:cNvSpPr>
            <a:spLocks noGrp="1"/>
          </p:cNvSpPr>
          <p:nvPr>
            <p:ph type="subTitle" idx="1"/>
          </p:nvPr>
        </p:nvSpPr>
        <p:spPr>
          <a:xfrm>
            <a:off x="1524000" y="1600199"/>
            <a:ext cx="9144000" cy="5065295"/>
          </a:xfrm>
        </p:spPr>
        <p:txBody>
          <a:bodyPr>
            <a:normAutofit/>
          </a:bodyPr>
          <a:lstStyle/>
          <a:p>
            <a:r>
              <a:rPr lang="en-US" dirty="0"/>
              <a:t>Clinical Experience</a:t>
            </a:r>
          </a:p>
          <a:p>
            <a:r>
              <a:rPr lang="en-US" dirty="0"/>
              <a:t>Education</a:t>
            </a:r>
          </a:p>
          <a:p>
            <a:r>
              <a:rPr lang="en-US" dirty="0"/>
              <a:t>Relatable Work Experience</a:t>
            </a:r>
          </a:p>
          <a:p>
            <a:r>
              <a:rPr lang="en-US" dirty="0"/>
              <a:t>Professional Development</a:t>
            </a:r>
          </a:p>
          <a:p>
            <a:endParaRPr lang="en-US" dirty="0"/>
          </a:p>
          <a:p>
            <a:r>
              <a:rPr lang="en-US" u="sng" dirty="0"/>
              <a:t>Technical knowledge </a:t>
            </a:r>
            <a:r>
              <a:rPr lang="en-US" dirty="0"/>
              <a:t>applied to the job you are looking for</a:t>
            </a:r>
          </a:p>
          <a:p>
            <a:r>
              <a:rPr lang="en-US" u="sng" dirty="0"/>
              <a:t>Qualifications</a:t>
            </a:r>
            <a:r>
              <a:rPr lang="en-US" dirty="0"/>
              <a:t> by relevance</a:t>
            </a:r>
          </a:p>
          <a:p>
            <a:r>
              <a:rPr lang="en-US" u="sng" dirty="0"/>
              <a:t>Quantify</a:t>
            </a:r>
            <a:r>
              <a:rPr lang="en-US" dirty="0"/>
              <a:t> your experience </a:t>
            </a:r>
          </a:p>
          <a:p>
            <a:r>
              <a:rPr lang="en-US" dirty="0"/>
              <a:t>Reverse chronological order (this is what employers are used to)</a:t>
            </a:r>
          </a:p>
          <a:p>
            <a:endParaRPr lang="en-US" dirty="0"/>
          </a:p>
          <a:p>
            <a:endParaRPr lang="en-US" dirty="0"/>
          </a:p>
        </p:txBody>
      </p:sp>
    </p:spTree>
    <p:extLst>
      <p:ext uri="{BB962C8B-B14F-4D97-AF65-F5344CB8AC3E}">
        <p14:creationId xmlns:p14="http://schemas.microsoft.com/office/powerpoint/2010/main" val="414605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85739-60E8-441F-AA51-5B3C7825EEB9}"/>
              </a:ext>
            </a:extLst>
          </p:cNvPr>
          <p:cNvSpPr>
            <a:spLocks noGrp="1"/>
          </p:cNvSpPr>
          <p:nvPr>
            <p:ph type="title"/>
          </p:nvPr>
        </p:nvSpPr>
        <p:spPr>
          <a:xfrm>
            <a:off x="838200" y="365126"/>
            <a:ext cx="10515600" cy="934286"/>
          </a:xfrm>
        </p:spPr>
        <p:txBody>
          <a:bodyPr/>
          <a:lstStyle/>
          <a:p>
            <a:pPr algn="ctr"/>
            <a:r>
              <a:rPr lang="en-US" dirty="0"/>
              <a:t>Cover letters</a:t>
            </a:r>
          </a:p>
        </p:txBody>
      </p:sp>
      <p:sp>
        <p:nvSpPr>
          <p:cNvPr id="3" name="Content Placeholder 2">
            <a:extLst>
              <a:ext uri="{FF2B5EF4-FFF2-40B4-BE49-F238E27FC236}">
                <a16:creationId xmlns:a16="http://schemas.microsoft.com/office/drawing/2014/main" id="{8F941550-AC3F-4AE7-96C1-DB713A234E1C}"/>
              </a:ext>
            </a:extLst>
          </p:cNvPr>
          <p:cNvSpPr>
            <a:spLocks noGrp="1"/>
          </p:cNvSpPr>
          <p:nvPr>
            <p:ph idx="1"/>
          </p:nvPr>
        </p:nvSpPr>
        <p:spPr>
          <a:xfrm>
            <a:off x="204537" y="1034716"/>
            <a:ext cx="11778916" cy="5678905"/>
          </a:xfrm>
        </p:spPr>
        <p:txBody>
          <a:bodyPr>
            <a:normAutofit fontScale="92500" lnSpcReduction="10000"/>
          </a:bodyPr>
          <a:lstStyle/>
          <a:p>
            <a:pPr marL="0" indent="0">
              <a:buNone/>
            </a:pPr>
            <a:r>
              <a:rPr lang="en-US" dirty="0"/>
              <a:t>A cover letter typically accompanies each resume you send out. Your cover letter may make the difference between obtaining a job interview and having your resume ignored, so, it makes good sense to devote the necessary time and effort to writing effective cover letters.</a:t>
            </a:r>
          </a:p>
          <a:p>
            <a:pPr marL="0" indent="0">
              <a:buNone/>
            </a:pPr>
            <a:endParaRPr lang="en-US" dirty="0"/>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highly dedicated healthcare professional that is interested in advancing my career as a certified surgical technologist</a:t>
            </a:r>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I can exercise my established surgical conscience and critical thinking skills in your operating room. </a:t>
            </a:r>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grown professionally, working with a wide variety of surgeons, specialties, and surgical techniques</a:t>
            </a:r>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My adaptability to any surgical setting and compatibility with the surgeons and staff of many services is a characteristic I am proud of, but it is only a small part of my capability to serve each and every patient with kindness, compassion and respect.</a:t>
            </a:r>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work harmoniously with management, circulating nurses and other healthcare colleagues. </a:t>
            </a:r>
          </a:p>
          <a:p>
            <a:pPr marL="342900" marR="0" indent="-342900">
              <a:lnSpc>
                <a:spcPct val="115000"/>
              </a:lnSpc>
              <a:spcBef>
                <a:spcPts val="0"/>
              </a:spcBef>
              <a:spcAft>
                <a:spcPts val="80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 offer professional assertiveness with strict adherence to aseptic technique and hospital policies </a:t>
            </a:r>
          </a:p>
          <a:p>
            <a:pPr marL="342900" marR="0" indent="-342900">
              <a:lnSpc>
                <a:spcPct val="115000"/>
              </a:lnSpc>
              <a:spcBef>
                <a:spcPts val="0"/>
              </a:spcBef>
              <a:spcAft>
                <a:spcPts val="800"/>
              </a:spcAft>
              <a:buAutoNum type="arabicPeriod"/>
            </a:pPr>
            <a:r>
              <a:rPr lang="en-US" sz="1800" dirty="0">
                <a:solidFill>
                  <a:srgbClr val="212121"/>
                </a:solidFill>
                <a:effectLst/>
                <a:latin typeface="Calibri" panose="020F0502020204030204" pitchFamily="34" charset="0"/>
                <a:ea typeface="Calibri" panose="020F0502020204030204" pitchFamily="34" charset="0"/>
                <a:cs typeface="Times New Roman" panose="02020603050405020304" pitchFamily="18" charset="0"/>
              </a:rPr>
              <a:t>alert and ready for emergency situations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a fast-paced environment</a:t>
            </a:r>
            <a:r>
              <a:rPr lang="en-US" sz="1800" dirty="0">
                <a:solidFill>
                  <a:srgbClr val="21212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FINAL POWER STATEMENT -  I welcome the opportunity </a:t>
            </a:r>
            <a:r>
              <a:rPr lang="en-US" sz="1800" u="sng" dirty="0">
                <a:effectLst/>
                <a:latin typeface="Calibri" panose="020F0502020204030204" pitchFamily="34" charset="0"/>
                <a:ea typeface="Times New Roman" panose="02020603050405020304" pitchFamily="18" charset="0"/>
                <a:cs typeface="Times New Roman" panose="02020603050405020304" pitchFamily="18" charset="0"/>
              </a:rPr>
              <a:t>to prove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all to you by scheduling an interview at your convenience. Thank you for taking time to </a:t>
            </a:r>
            <a:r>
              <a:rPr lang="en-US" sz="1800" u="sng" dirty="0">
                <a:effectLst/>
                <a:latin typeface="Calibri" panose="020F0502020204030204" pitchFamily="34" charset="0"/>
                <a:ea typeface="Times New Roman" panose="02020603050405020304" pitchFamily="18" charset="0"/>
                <a:cs typeface="Times New Roman" panose="02020603050405020304" pitchFamily="18" charset="0"/>
              </a:rPr>
              <a:t>consider my interest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 working with you.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endParaRPr lang="en-US" dirty="0"/>
          </a:p>
        </p:txBody>
      </p:sp>
    </p:spTree>
    <p:extLst>
      <p:ext uri="{BB962C8B-B14F-4D97-AF65-F5344CB8AC3E}">
        <p14:creationId xmlns:p14="http://schemas.microsoft.com/office/powerpoint/2010/main" val="4259934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1697</Words>
  <Application>Microsoft Office PowerPoint</Application>
  <PresentationFormat>Widescreen</PresentationFormat>
  <Paragraphs>183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Job Hunt, Resume and Interviews: Teaching Students How to Land their Dream Job</vt:lpstr>
      <vt:lpstr>OBJECTIVES</vt:lpstr>
      <vt:lpstr>Job Hunting</vt:lpstr>
      <vt:lpstr>Networking / Getting into a Hidden Job Market</vt:lpstr>
      <vt:lpstr>Scenario</vt:lpstr>
      <vt:lpstr>A more positive approach </vt:lpstr>
      <vt:lpstr>Resumes</vt:lpstr>
      <vt:lpstr>Formatting is essential</vt:lpstr>
      <vt:lpstr>Cover letters</vt:lpstr>
      <vt:lpstr>Two sets of eyes are better than one</vt:lpstr>
      <vt:lpstr>Journaling</vt:lpstr>
      <vt:lpstr>Personal Branding Social Media Platforms  </vt:lpstr>
      <vt:lpstr>Interview</vt:lpstr>
      <vt:lpstr>Thank you letters / follow ups</vt:lpstr>
      <vt:lpstr>Graduation Enjoy the moment Remain focused</vt:lpstr>
      <vt:lpstr>FIRST JOB</vt:lpstr>
      <vt:lpstr>WHERE ARE MY FRIENDS?</vt:lpstr>
      <vt:lpstr>Value Yourself</vt:lpstr>
      <vt:lpstr>Take Care of Your Own Progress</vt:lpstr>
      <vt:lpstr>TIME (OR LACK OF IT)</vt:lpstr>
      <vt:lpstr>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Hunt, Resume and Interviews: Teaching Students How to Land their Dream Job</dc:title>
  <dc:creator>Richard Fruscione</dc:creator>
  <cp:lastModifiedBy>Kevin Frey</cp:lastModifiedBy>
  <cp:revision>15</cp:revision>
  <dcterms:created xsi:type="dcterms:W3CDTF">2023-01-11T12:43:12Z</dcterms:created>
  <dcterms:modified xsi:type="dcterms:W3CDTF">2023-03-01T14:55:14Z</dcterms:modified>
</cp:coreProperties>
</file>